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hyperlink" Target="http://www.schussenaktiv.uni-tuebingen.de/" TargetMode="External"/><Relationship Id="rId1" Type="http://schemas.openxmlformats.org/officeDocument/2006/relationships/image" Target="../media/image-3-1.png"/><Relationship Id="rId2" Type="http://schemas.openxmlformats.org/officeDocument/2006/relationships/image" Target="../media/image-3-2.pn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204674" y="525185"/>
            <a:ext cx="12220932" cy="7179231"/>
          </a:xfrm>
          <a:prstGeom prst="roundRect">
            <a:avLst>
              <a:gd name="adj" fmla="val 2786"/>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8850273" y="525185"/>
            <a:ext cx="4582835" cy="7179231"/>
          </a:xfrm>
          <a:prstGeom prst="rect">
            <a:avLst/>
          </a:prstGeom>
        </p:spPr>
      </p:pic>
      <p:sp>
        <p:nvSpPr>
          <p:cNvPr id="5" name="Text 2"/>
          <p:cNvSpPr/>
          <p:nvPr/>
        </p:nvSpPr>
        <p:spPr>
          <a:xfrm>
            <a:off x="2037874" y="1136213"/>
            <a:ext cx="5971580" cy="2874645"/>
          </a:xfrm>
          <a:prstGeom prst="rect">
            <a:avLst/>
          </a:prstGeom>
          <a:noFill/>
          <a:ln/>
        </p:spPr>
        <p:txBody>
          <a:bodyPr wrap="square" rtlCol="0" anchor="t"/>
          <a:lstStyle/>
          <a:p>
            <a:pPr indent="0" marL="0">
              <a:lnSpc>
                <a:spcPts val="7545"/>
              </a:lnSpc>
              <a:buNone/>
            </a:pPr>
            <a:r>
              <a:rPr lang="en-US" sz="6036" dirty="0">
                <a:solidFill>
                  <a:srgbClr val="FFFFFF"/>
                </a:solidFill>
                <a:latin typeface="Fraunces" pitchFamily="34" charset="0"/>
                <a:ea typeface="Fraunces" pitchFamily="34" charset="-122"/>
                <a:cs typeface="Fraunces" pitchFamily="34" charset="-120"/>
              </a:rPr>
              <a:t>Die Schussen - der besondere Patient</a:t>
            </a:r>
            <a:endParaRPr lang="en-US" sz="6036" dirty="0"/>
          </a:p>
        </p:txBody>
      </p:sp>
      <p:sp>
        <p:nvSpPr>
          <p:cNvPr id="6" name="Text 3"/>
          <p:cNvSpPr/>
          <p:nvPr/>
        </p:nvSpPr>
        <p:spPr>
          <a:xfrm>
            <a:off x="2037874" y="4344114"/>
            <a:ext cx="5971580" cy="333256"/>
          </a:xfrm>
          <a:prstGeom prst="rect">
            <a:avLst/>
          </a:prstGeom>
          <a:noFill/>
          <a:ln/>
        </p:spPr>
        <p:txBody>
          <a:bodyPr wrap="none" rtlCol="0" anchor="t"/>
          <a:lstStyle/>
          <a:p>
            <a:pPr indent="0" marL="0">
              <a:lnSpc>
                <a:spcPts val="2624"/>
              </a:lnSpc>
              <a:buNone/>
            </a:pPr>
            <a:endParaRPr lang="en-US" sz="1750" dirty="0"/>
          </a:p>
        </p:txBody>
      </p:sp>
      <p:sp>
        <p:nvSpPr>
          <p:cNvPr id="7" name="Text 4"/>
          <p:cNvSpPr/>
          <p:nvPr/>
        </p:nvSpPr>
        <p:spPr>
          <a:xfrm>
            <a:off x="2037874" y="4927283"/>
            <a:ext cx="5971580" cy="999768"/>
          </a:xfrm>
          <a:prstGeom prst="rect">
            <a:avLst/>
          </a:prstGeom>
          <a:noFill/>
          <a:ln/>
        </p:spPr>
        <p:txBody>
          <a:bodyPr wrap="square" rtlCol="0" anchor="t"/>
          <a:lstStyle/>
          <a:p>
            <a:pPr indent="0" marL="0">
              <a:lnSpc>
                <a:spcPts val="2624"/>
              </a:lnSpc>
              <a:buNone/>
            </a:pPr>
            <a:r>
              <a:rPr lang="en-US" sz="1750" dirty="0">
                <a:solidFill>
                  <a:srgbClr val="EBECEF"/>
                </a:solidFill>
                <a:latin typeface="Epilogue" pitchFamily="34" charset="0"/>
                <a:ea typeface="Epilogue" pitchFamily="34" charset="-122"/>
                <a:cs typeface="Epilogue" pitchFamily="34" charset="-120"/>
              </a:rPr>
              <a:t>Die Schussen  ist stark verschmutzt, mit problematischen Auswirkungen auf die Umwelt und die Bevölkerung.</a:t>
            </a:r>
            <a:endParaRPr lang="en-US" sz="1750" dirty="0"/>
          </a:p>
        </p:txBody>
      </p:sp>
      <p:sp>
        <p:nvSpPr>
          <p:cNvPr id="8" name="Text 5"/>
          <p:cNvSpPr/>
          <p:nvPr/>
        </p:nvSpPr>
        <p:spPr>
          <a:xfrm>
            <a:off x="2037874" y="6176963"/>
            <a:ext cx="5971580" cy="333256"/>
          </a:xfrm>
          <a:prstGeom prst="rect">
            <a:avLst/>
          </a:prstGeom>
          <a:noFill/>
          <a:ln/>
        </p:spPr>
        <p:txBody>
          <a:bodyPr wrap="none" rtlCol="0" anchor="t"/>
          <a:lstStyle/>
          <a:p>
            <a:pPr indent="0" marL="0">
              <a:lnSpc>
                <a:spcPts val="2624"/>
              </a:lnSpc>
              <a:buNone/>
            </a:pPr>
            <a:r>
              <a:rPr lang="en-US" sz="1750" dirty="0">
                <a:solidFill>
                  <a:srgbClr val="EBECEF"/>
                </a:solidFill>
                <a:latin typeface="Epilogue" pitchFamily="34" charset="0"/>
                <a:ea typeface="Epilogue" pitchFamily="34" charset="-122"/>
                <a:cs typeface="Epilogue" pitchFamily="34" charset="-120"/>
              </a:rPr>
              <a:t>Langenargen, 11.06.2024 von Dr. Daniel Müller</a:t>
            </a:r>
            <a:endParaRPr lang="en-US" sz="1750" dirty="0"/>
          </a:p>
        </p:txBody>
      </p:sp>
      <p:sp>
        <p:nvSpPr>
          <p:cNvPr id="9" name="Text 6"/>
          <p:cNvSpPr/>
          <p:nvPr/>
        </p:nvSpPr>
        <p:spPr>
          <a:xfrm>
            <a:off x="2037874" y="6760131"/>
            <a:ext cx="5971580" cy="333256"/>
          </a:xfrm>
          <a:prstGeom prst="rect">
            <a:avLst/>
          </a:prstGeom>
          <a:noFill/>
          <a:ln/>
        </p:spPr>
        <p:txBody>
          <a:bodyPr wrap="none" rtlCol="0" anchor="t"/>
          <a:lstStyle/>
          <a:p>
            <a:pPr indent="0" marL="0">
              <a:lnSpc>
                <a:spcPts val="2624"/>
              </a:lnSpc>
              <a:buNone/>
            </a:pP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2419588" y="243840"/>
            <a:ext cx="9791224" cy="7839313"/>
          </a:xfrm>
          <a:prstGeom prst="roundRect">
            <a:avLst>
              <a:gd name="adj" fmla="val 2044"/>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3087172" y="733306"/>
            <a:ext cx="8456057" cy="6037183"/>
          </a:xfrm>
          <a:prstGeom prst="rect">
            <a:avLst/>
          </a:prstGeom>
        </p:spPr>
      </p:pic>
      <p:sp>
        <p:nvSpPr>
          <p:cNvPr id="5" name="Text 2"/>
          <p:cNvSpPr/>
          <p:nvPr/>
        </p:nvSpPr>
        <p:spPr>
          <a:xfrm>
            <a:off x="3087172" y="7037427"/>
            <a:ext cx="4450556" cy="556260"/>
          </a:xfrm>
          <a:prstGeom prst="rect">
            <a:avLst/>
          </a:prstGeom>
          <a:noFill/>
          <a:ln/>
        </p:spPr>
        <p:txBody>
          <a:bodyPr wrap="none" rtlCol="0" anchor="t"/>
          <a:lstStyle/>
          <a:p>
            <a:pPr indent="0" marL="0">
              <a:lnSpc>
                <a:spcPts val="4380"/>
              </a:lnSpc>
              <a:buNone/>
            </a:pPr>
            <a:endParaRPr lang="en-US" sz="3504"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480304" y="243840"/>
            <a:ext cx="11669792" cy="7764780"/>
          </a:xfrm>
          <a:prstGeom prst="roundRect">
            <a:avLst>
              <a:gd name="adj" fmla="val 2459"/>
            </a:avLst>
          </a:prstGeom>
          <a:solidFill>
            <a:srgbClr val="080E26"/>
          </a:solidFill>
          <a:ln w="7620">
            <a:solidFill>
              <a:srgbClr val="565151"/>
            </a:solidFill>
            <a:prstDash val="solid"/>
          </a:ln>
        </p:spPr>
      </p:sp>
      <p:sp>
        <p:nvSpPr>
          <p:cNvPr id="4" name="Text 2"/>
          <p:cNvSpPr/>
          <p:nvPr/>
        </p:nvSpPr>
        <p:spPr>
          <a:xfrm>
            <a:off x="2275880" y="1018103"/>
            <a:ext cx="10078522" cy="318254"/>
          </a:xfrm>
          <a:prstGeom prst="rect">
            <a:avLst/>
          </a:prstGeom>
          <a:noFill/>
          <a:ln/>
        </p:spPr>
        <p:txBody>
          <a:bodyPr wrap="none" rtlCol="0" anchor="t"/>
          <a:lstStyle/>
          <a:p>
            <a:pPr indent="0" marL="0">
              <a:lnSpc>
                <a:spcPts val="2506"/>
              </a:lnSpc>
              <a:buNone/>
            </a:pPr>
            <a:endParaRPr lang="en-US" sz="1671" dirty="0"/>
          </a:p>
        </p:txBody>
      </p:sp>
      <p:sp>
        <p:nvSpPr>
          <p:cNvPr id="5" name="Text 3"/>
          <p:cNvSpPr/>
          <p:nvPr/>
        </p:nvSpPr>
        <p:spPr>
          <a:xfrm>
            <a:off x="2275880" y="1548527"/>
            <a:ext cx="7714298" cy="662940"/>
          </a:xfrm>
          <a:prstGeom prst="rect">
            <a:avLst/>
          </a:prstGeom>
          <a:noFill/>
          <a:ln/>
        </p:spPr>
        <p:txBody>
          <a:bodyPr wrap="none" rtlCol="0" anchor="t"/>
          <a:lstStyle/>
          <a:p>
            <a:pPr indent="0" marL="0">
              <a:lnSpc>
                <a:spcPts val="5221"/>
              </a:lnSpc>
              <a:buNone/>
            </a:pPr>
            <a:r>
              <a:rPr lang="en-US" sz="4177" dirty="0">
                <a:solidFill>
                  <a:srgbClr val="FFFFFF"/>
                </a:solidFill>
                <a:latin typeface="Fraunces" pitchFamily="34" charset="0"/>
                <a:ea typeface="Fraunces" pitchFamily="34" charset="-122"/>
                <a:cs typeface="Fraunces" pitchFamily="34" charset="-120"/>
              </a:rPr>
              <a:t>Medikamente und Metaboliten</a:t>
            </a:r>
            <a:endParaRPr lang="en-US" sz="4177" dirty="0"/>
          </a:p>
        </p:txBody>
      </p:sp>
      <p:sp>
        <p:nvSpPr>
          <p:cNvPr id="6" name="Text 4"/>
          <p:cNvSpPr/>
          <p:nvPr/>
        </p:nvSpPr>
        <p:spPr>
          <a:xfrm>
            <a:off x="2275880" y="2529721"/>
            <a:ext cx="10078522" cy="509349"/>
          </a:xfrm>
          <a:prstGeom prst="rect">
            <a:avLst/>
          </a:prstGeom>
          <a:noFill/>
          <a:ln/>
        </p:spPr>
        <p:txBody>
          <a:bodyPr wrap="square" rtlCol="0" anchor="t"/>
          <a:lstStyle/>
          <a:p>
            <a:pPr indent="0" marL="0">
              <a:lnSpc>
                <a:spcPts val="2005"/>
              </a:lnSpc>
              <a:buNone/>
            </a:pPr>
            <a:r>
              <a:rPr lang="en-US" sz="1337" dirty="0">
                <a:solidFill>
                  <a:srgbClr val="EBECEF"/>
                </a:solidFill>
                <a:latin typeface="Epilogue" pitchFamily="34" charset="0"/>
                <a:ea typeface="Epilogue" pitchFamily="34" charset="-122"/>
                <a:cs typeface="Epilogue" pitchFamily="34" charset="-120"/>
              </a:rPr>
              <a:t>Quelle: Umwelt Bundesamt:Dr. Gerd Maack</a:t>
            </a:r>
            <a:pPr indent="0" marL="0">
              <a:lnSpc>
                <a:spcPts val="2005"/>
              </a:lnSpc>
              <a:buNone/>
            </a:pPr>
            <a:r>
              <a:rPr lang="en-US" sz="1337" dirty="0">
                <a:solidFill>
                  <a:srgbClr val="EBECEF"/>
                </a:solidFill>
                <a:latin typeface="Epilogue" pitchFamily="34" charset="0"/>
                <a:ea typeface="Epilogue" pitchFamily="34" charset="-122"/>
                <a:cs typeface="Epilogue" pitchFamily="34" charset="-120"/>
              </a:rPr>
              <a:t>
</a:t>
            </a:r>
            <a:pPr indent="0" marL="0">
              <a:lnSpc>
                <a:spcPts val="2005"/>
              </a:lnSpc>
              <a:buNone/>
            </a:pPr>
            <a:r>
              <a:rPr lang="en-US" sz="1337" dirty="0">
                <a:solidFill>
                  <a:srgbClr val="EBECEF"/>
                </a:solidFill>
                <a:latin typeface="Epilogue" pitchFamily="34" charset="0"/>
                <a:ea typeface="Epilogue" pitchFamily="34" charset="-122"/>
                <a:cs typeface="Epilogue" pitchFamily="34" charset="-120"/>
              </a:rPr>
              <a:t>Fachgebiet IV 2.2 - Arzneimittel</a:t>
            </a:r>
            <a:endParaRPr lang="en-US" sz="1337" dirty="0"/>
          </a:p>
        </p:txBody>
      </p:sp>
      <p:pic>
        <p:nvPicPr>
          <p:cNvPr id="7" name="Image 0" descr="preencoded.png">    </p:cNvPr>
          <p:cNvPicPr>
            <a:picLocks noChangeAspect="1"/>
          </p:cNvPicPr>
          <p:nvPr/>
        </p:nvPicPr>
        <p:blipFill>
          <a:blip r:embed="rId1"/>
          <a:stretch>
            <a:fillRect/>
          </a:stretch>
        </p:blipFill>
        <p:spPr>
          <a:xfrm>
            <a:off x="2275880" y="3277672"/>
            <a:ext cx="7968496" cy="41475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277422" y="243840"/>
            <a:ext cx="12075557" cy="7750493"/>
          </a:xfrm>
          <a:prstGeom prst="roundRect">
            <a:avLst>
              <a:gd name="adj" fmla="val 2550"/>
            </a:avLst>
          </a:prstGeom>
          <a:solidFill>
            <a:srgbClr val="080E26"/>
          </a:solidFill>
          <a:ln w="7620">
            <a:solidFill>
              <a:srgbClr val="565151"/>
            </a:solidFill>
            <a:prstDash val="solid"/>
          </a:ln>
        </p:spPr>
      </p:sp>
      <p:sp>
        <p:nvSpPr>
          <p:cNvPr id="4" name="Text 2"/>
          <p:cNvSpPr/>
          <p:nvPr/>
        </p:nvSpPr>
        <p:spPr>
          <a:xfrm>
            <a:off x="2100739" y="847606"/>
            <a:ext cx="6194465" cy="686038"/>
          </a:xfrm>
          <a:prstGeom prst="rect">
            <a:avLst/>
          </a:prstGeom>
          <a:noFill/>
          <a:ln/>
        </p:spPr>
        <p:txBody>
          <a:bodyPr wrap="none" rtlCol="0" anchor="t"/>
          <a:lstStyle/>
          <a:p>
            <a:pPr indent="0" marL="0">
              <a:lnSpc>
                <a:spcPts val="5402"/>
              </a:lnSpc>
              <a:buNone/>
            </a:pPr>
            <a:r>
              <a:rPr lang="en-US" sz="4322" dirty="0">
                <a:solidFill>
                  <a:srgbClr val="FFFFFF"/>
                </a:solidFill>
                <a:latin typeface="Fraunces" pitchFamily="34" charset="0"/>
                <a:ea typeface="Fraunces" pitchFamily="34" charset="-122"/>
                <a:cs typeface="Fraunces" pitchFamily="34" charset="-120"/>
              </a:rPr>
              <a:t>Entwicklung Verbrauch</a:t>
            </a:r>
            <a:endParaRPr lang="en-US" sz="4322" dirty="0"/>
          </a:p>
        </p:txBody>
      </p:sp>
      <p:pic>
        <p:nvPicPr>
          <p:cNvPr id="5" name="Image 0" descr="preencoded.png">    </p:cNvPr>
          <p:cNvPicPr>
            <a:picLocks noChangeAspect="1"/>
          </p:cNvPicPr>
          <p:nvPr/>
        </p:nvPicPr>
        <p:blipFill>
          <a:blip r:embed="rId1"/>
          <a:stretch>
            <a:fillRect/>
          </a:stretch>
        </p:blipFill>
        <p:spPr>
          <a:xfrm>
            <a:off x="2100739" y="1972747"/>
            <a:ext cx="10428923" cy="54178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606391" y="243840"/>
            <a:ext cx="11417498" cy="7771567"/>
          </a:xfrm>
          <a:prstGeom prst="roundRect">
            <a:avLst>
              <a:gd name="adj" fmla="val 2404"/>
            </a:avLst>
          </a:prstGeom>
          <a:solidFill>
            <a:srgbClr val="080E26"/>
          </a:solidFill>
          <a:ln w="7620">
            <a:solidFill>
              <a:srgbClr val="565151"/>
            </a:solidFill>
            <a:prstDash val="solid"/>
          </a:ln>
        </p:spPr>
      </p:sp>
      <p:sp>
        <p:nvSpPr>
          <p:cNvPr id="4" name="Text 2"/>
          <p:cNvSpPr/>
          <p:nvPr/>
        </p:nvSpPr>
        <p:spPr>
          <a:xfrm>
            <a:off x="2384822" y="814626"/>
            <a:ext cx="5189696" cy="648653"/>
          </a:xfrm>
          <a:prstGeom prst="rect">
            <a:avLst/>
          </a:prstGeom>
          <a:noFill/>
          <a:ln/>
        </p:spPr>
        <p:txBody>
          <a:bodyPr wrap="none" rtlCol="0" anchor="t"/>
          <a:lstStyle/>
          <a:p>
            <a:pPr indent="0" marL="0">
              <a:lnSpc>
                <a:spcPts val="5108"/>
              </a:lnSpc>
              <a:buNone/>
            </a:pPr>
            <a:r>
              <a:rPr lang="en-US" sz="4086" dirty="0">
                <a:solidFill>
                  <a:srgbClr val="FFFFFF"/>
                </a:solidFill>
                <a:latin typeface="Fraunces" pitchFamily="34" charset="0"/>
                <a:ea typeface="Fraunces" pitchFamily="34" charset="-122"/>
                <a:cs typeface="Fraunces" pitchFamily="34" charset="-120"/>
              </a:rPr>
              <a:t>Zukunftsprognose</a:t>
            </a:r>
            <a:endParaRPr lang="en-US" sz="4086" dirty="0"/>
          </a:p>
        </p:txBody>
      </p:sp>
      <p:pic>
        <p:nvPicPr>
          <p:cNvPr id="5" name="Image 0" descr="preencoded.png">    </p:cNvPr>
          <p:cNvPicPr>
            <a:picLocks noChangeAspect="1"/>
          </p:cNvPicPr>
          <p:nvPr/>
        </p:nvPicPr>
        <p:blipFill>
          <a:blip r:embed="rId1"/>
          <a:stretch>
            <a:fillRect/>
          </a:stretch>
        </p:blipFill>
        <p:spPr>
          <a:xfrm>
            <a:off x="2384822" y="1878449"/>
            <a:ext cx="9860518" cy="55661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2965013" y="243840"/>
            <a:ext cx="8700373" cy="7883247"/>
          </a:xfrm>
          <a:prstGeom prst="roundRect">
            <a:avLst>
              <a:gd name="adj" fmla="val 1806"/>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8410337" y="243840"/>
            <a:ext cx="3262551" cy="7883247"/>
          </a:xfrm>
          <a:prstGeom prst="rect">
            <a:avLst/>
          </a:prstGeom>
        </p:spPr>
      </p:pic>
      <p:sp>
        <p:nvSpPr>
          <p:cNvPr id="5" name="Text 2"/>
          <p:cNvSpPr/>
          <p:nvPr/>
        </p:nvSpPr>
        <p:spPr>
          <a:xfrm>
            <a:off x="3558183" y="678775"/>
            <a:ext cx="3954661" cy="494348"/>
          </a:xfrm>
          <a:prstGeom prst="rect">
            <a:avLst/>
          </a:prstGeom>
          <a:noFill/>
          <a:ln/>
        </p:spPr>
        <p:txBody>
          <a:bodyPr wrap="none" rtlCol="0" anchor="t"/>
          <a:lstStyle/>
          <a:p>
            <a:pPr indent="0" marL="0">
              <a:lnSpc>
                <a:spcPts val="3892"/>
              </a:lnSpc>
              <a:buNone/>
            </a:pPr>
            <a:r>
              <a:rPr lang="en-US" sz="3114" dirty="0">
                <a:solidFill>
                  <a:srgbClr val="FFFFFF"/>
                </a:solidFill>
                <a:latin typeface="Fraunces" pitchFamily="34" charset="0"/>
                <a:ea typeface="Fraunces" pitchFamily="34" charset="-122"/>
                <a:cs typeface="Fraunces" pitchFamily="34" charset="-120"/>
              </a:rPr>
              <a:t>Sedimentverteilung</a:t>
            </a:r>
            <a:endParaRPr lang="en-US" sz="3114" dirty="0"/>
          </a:p>
        </p:txBody>
      </p:sp>
      <p:pic>
        <p:nvPicPr>
          <p:cNvPr id="6" name="Image 1" descr="preencoded.png">    </p:cNvPr>
          <p:cNvPicPr>
            <a:picLocks noChangeAspect="1"/>
          </p:cNvPicPr>
          <p:nvPr/>
        </p:nvPicPr>
        <p:blipFill>
          <a:blip r:embed="rId2"/>
          <a:stretch>
            <a:fillRect/>
          </a:stretch>
        </p:blipFill>
        <p:spPr>
          <a:xfrm>
            <a:off x="3558183" y="1410295"/>
            <a:ext cx="3940969" cy="5724406"/>
          </a:xfrm>
          <a:prstGeom prst="rect">
            <a:avLst/>
          </a:prstGeom>
        </p:spPr>
      </p:pic>
      <p:sp>
        <p:nvSpPr>
          <p:cNvPr id="7" name="Text 3"/>
          <p:cNvSpPr/>
          <p:nvPr/>
        </p:nvSpPr>
        <p:spPr>
          <a:xfrm>
            <a:off x="3558183" y="7312581"/>
            <a:ext cx="4251365" cy="379571"/>
          </a:xfrm>
          <a:prstGeom prst="rect">
            <a:avLst/>
          </a:prstGeom>
          <a:noFill/>
          <a:ln/>
        </p:spPr>
        <p:txBody>
          <a:bodyPr wrap="square" rtlCol="0" anchor="t"/>
          <a:lstStyle/>
          <a:p>
            <a:pPr indent="0" marL="0">
              <a:lnSpc>
                <a:spcPts val="1495"/>
              </a:lnSpc>
              <a:buNone/>
            </a:pPr>
            <a:r>
              <a:rPr lang="en-US" sz="996" dirty="0">
                <a:solidFill>
                  <a:srgbClr val="EBECEF"/>
                </a:solidFill>
                <a:latin typeface="Epilogue" pitchFamily="34" charset="0"/>
                <a:ea typeface="Epilogue" pitchFamily="34" charset="-122"/>
                <a:cs typeface="Epilogue" pitchFamily="34" charset="-120"/>
              </a:rPr>
              <a:t>Quelle: Kerstin Ohm, Geowissenschaftliches Zentrum der Georg-August-Universität Göttingen 2002</a:t>
            </a:r>
            <a:endParaRPr lang="en-US" sz="996"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892618" y="243840"/>
            <a:ext cx="10845165" cy="7795379"/>
          </a:xfrm>
          <a:prstGeom prst="roundRect">
            <a:avLst>
              <a:gd name="adj" fmla="val 2277"/>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1892618" y="243840"/>
            <a:ext cx="10845165" cy="2464713"/>
          </a:xfrm>
          <a:prstGeom prst="rect">
            <a:avLst/>
          </a:prstGeom>
        </p:spPr>
      </p:pic>
      <p:sp>
        <p:nvSpPr>
          <p:cNvPr id="5" name="Text 2"/>
          <p:cNvSpPr/>
          <p:nvPr/>
        </p:nvSpPr>
        <p:spPr>
          <a:xfrm>
            <a:off x="2631996" y="3250763"/>
            <a:ext cx="7086719" cy="616148"/>
          </a:xfrm>
          <a:prstGeom prst="rect">
            <a:avLst/>
          </a:prstGeom>
          <a:noFill/>
          <a:ln/>
        </p:spPr>
        <p:txBody>
          <a:bodyPr wrap="none" rtlCol="0" anchor="t"/>
          <a:lstStyle/>
          <a:p>
            <a:pPr indent="0" marL="0">
              <a:lnSpc>
                <a:spcPts val="4852"/>
              </a:lnSpc>
              <a:buNone/>
            </a:pPr>
            <a:r>
              <a:rPr lang="en-US" sz="3882" dirty="0">
                <a:solidFill>
                  <a:srgbClr val="FFFFFF"/>
                </a:solidFill>
                <a:latin typeface="Fraunces" pitchFamily="34" charset="0"/>
                <a:ea typeface="Fraunces" pitchFamily="34" charset="-122"/>
                <a:cs typeface="Fraunces" pitchFamily="34" charset="-120"/>
              </a:rPr>
              <a:t>Auswirkungen auf die Umwelt</a:t>
            </a:r>
            <a:endParaRPr lang="en-US" sz="3882" dirty="0"/>
          </a:p>
        </p:txBody>
      </p:sp>
      <p:sp>
        <p:nvSpPr>
          <p:cNvPr id="6" name="Shape 3"/>
          <p:cNvSpPr/>
          <p:nvPr/>
        </p:nvSpPr>
        <p:spPr>
          <a:xfrm>
            <a:off x="2631996" y="4384477"/>
            <a:ext cx="443627" cy="443627"/>
          </a:xfrm>
          <a:prstGeom prst="roundRect">
            <a:avLst>
              <a:gd name="adj" fmla="val 20002"/>
            </a:avLst>
          </a:prstGeom>
          <a:solidFill>
            <a:srgbClr val="283157"/>
          </a:solidFill>
          <a:ln w="7620">
            <a:solidFill>
              <a:srgbClr val="414A70"/>
            </a:solidFill>
            <a:prstDash val="solid"/>
          </a:ln>
        </p:spPr>
      </p:sp>
      <p:sp>
        <p:nvSpPr>
          <p:cNvPr id="7" name="Text 4"/>
          <p:cNvSpPr/>
          <p:nvPr/>
        </p:nvSpPr>
        <p:spPr>
          <a:xfrm>
            <a:off x="2785943" y="4421386"/>
            <a:ext cx="135612" cy="369689"/>
          </a:xfrm>
          <a:prstGeom prst="rect">
            <a:avLst/>
          </a:prstGeom>
          <a:noFill/>
          <a:ln/>
        </p:spPr>
        <p:txBody>
          <a:bodyPr wrap="none" rtlCol="0" anchor="t"/>
          <a:lstStyle/>
          <a:p>
            <a:pPr algn="ctr" indent="0" marL="0">
              <a:lnSpc>
                <a:spcPts val="2911"/>
              </a:lnSpc>
              <a:buNone/>
            </a:pPr>
            <a:r>
              <a:rPr lang="en-US" sz="2329" dirty="0">
                <a:solidFill>
                  <a:srgbClr val="EBECEF"/>
                </a:solidFill>
                <a:latin typeface="Fraunces" pitchFamily="34" charset="0"/>
                <a:ea typeface="Fraunces" pitchFamily="34" charset="-122"/>
                <a:cs typeface="Fraunces" pitchFamily="34" charset="-120"/>
              </a:rPr>
              <a:t>1</a:t>
            </a:r>
            <a:endParaRPr lang="en-US" sz="2329" dirty="0"/>
          </a:p>
        </p:txBody>
      </p:sp>
      <p:sp>
        <p:nvSpPr>
          <p:cNvPr id="8" name="Text 5"/>
          <p:cNvSpPr/>
          <p:nvPr/>
        </p:nvSpPr>
        <p:spPr>
          <a:xfrm>
            <a:off x="3272790" y="4384477"/>
            <a:ext cx="2349818" cy="616029"/>
          </a:xfrm>
          <a:prstGeom prst="rect">
            <a:avLst/>
          </a:prstGeom>
          <a:noFill/>
          <a:ln/>
        </p:spPr>
        <p:txBody>
          <a:bodyPr wrap="square" rtlCol="0" anchor="t"/>
          <a:lstStyle/>
          <a:p>
            <a:pPr indent="0" marL="0">
              <a:lnSpc>
                <a:spcPts val="2426"/>
              </a:lnSpc>
              <a:buNone/>
            </a:pPr>
            <a:r>
              <a:rPr lang="en-US" sz="1941" dirty="0">
                <a:solidFill>
                  <a:srgbClr val="EBECEF"/>
                </a:solidFill>
                <a:latin typeface="Fraunces" pitchFamily="34" charset="0"/>
                <a:ea typeface="Fraunces" pitchFamily="34" charset="-122"/>
                <a:cs typeface="Fraunces" pitchFamily="34" charset="-120"/>
              </a:rPr>
              <a:t>Wasserverschmutzung</a:t>
            </a:r>
            <a:endParaRPr lang="en-US" sz="1941" dirty="0"/>
          </a:p>
        </p:txBody>
      </p:sp>
      <p:sp>
        <p:nvSpPr>
          <p:cNvPr id="9" name="Text 6"/>
          <p:cNvSpPr/>
          <p:nvPr/>
        </p:nvSpPr>
        <p:spPr>
          <a:xfrm>
            <a:off x="3272790" y="5118735"/>
            <a:ext cx="2349818" cy="1478756"/>
          </a:xfrm>
          <a:prstGeom prst="rect">
            <a:avLst/>
          </a:prstGeom>
          <a:noFill/>
          <a:ln/>
        </p:spPr>
        <p:txBody>
          <a:bodyPr wrap="square" rtlCol="0" anchor="t"/>
          <a:lstStyle/>
          <a:p>
            <a:pPr indent="0" marL="0">
              <a:lnSpc>
                <a:spcPts val="2329"/>
              </a:lnSpc>
              <a:buNone/>
            </a:pPr>
            <a:r>
              <a:rPr lang="en-US" sz="1553" dirty="0">
                <a:solidFill>
                  <a:srgbClr val="EBECEF"/>
                </a:solidFill>
                <a:latin typeface="Epilogue" pitchFamily="34" charset="0"/>
                <a:ea typeface="Epilogue" pitchFamily="34" charset="-122"/>
                <a:cs typeface="Epilogue" pitchFamily="34" charset="-120"/>
              </a:rPr>
              <a:t>Die Verschmutzung gefährdet die aquatischen Ökosysteme und die Artenvielfalt </a:t>
            </a:r>
            <a:endParaRPr lang="en-US" sz="1553" dirty="0"/>
          </a:p>
        </p:txBody>
      </p:sp>
      <p:sp>
        <p:nvSpPr>
          <p:cNvPr id="10" name="Shape 7"/>
          <p:cNvSpPr/>
          <p:nvPr/>
        </p:nvSpPr>
        <p:spPr>
          <a:xfrm>
            <a:off x="5819775" y="4384477"/>
            <a:ext cx="443627" cy="443627"/>
          </a:xfrm>
          <a:prstGeom prst="roundRect">
            <a:avLst>
              <a:gd name="adj" fmla="val 20002"/>
            </a:avLst>
          </a:prstGeom>
          <a:solidFill>
            <a:srgbClr val="283157"/>
          </a:solidFill>
          <a:ln w="7620">
            <a:solidFill>
              <a:srgbClr val="414A70"/>
            </a:solidFill>
            <a:prstDash val="solid"/>
          </a:ln>
        </p:spPr>
      </p:sp>
      <p:sp>
        <p:nvSpPr>
          <p:cNvPr id="11" name="Text 8"/>
          <p:cNvSpPr/>
          <p:nvPr/>
        </p:nvSpPr>
        <p:spPr>
          <a:xfrm>
            <a:off x="5951934" y="4421386"/>
            <a:ext cx="179189" cy="369689"/>
          </a:xfrm>
          <a:prstGeom prst="rect">
            <a:avLst/>
          </a:prstGeom>
          <a:noFill/>
          <a:ln/>
        </p:spPr>
        <p:txBody>
          <a:bodyPr wrap="none" rtlCol="0" anchor="t"/>
          <a:lstStyle/>
          <a:p>
            <a:pPr algn="ctr" indent="0" marL="0">
              <a:lnSpc>
                <a:spcPts val="2911"/>
              </a:lnSpc>
              <a:buNone/>
            </a:pPr>
            <a:r>
              <a:rPr lang="en-US" sz="2329" dirty="0">
                <a:solidFill>
                  <a:srgbClr val="EBECEF"/>
                </a:solidFill>
                <a:latin typeface="Fraunces" pitchFamily="34" charset="0"/>
                <a:ea typeface="Fraunces" pitchFamily="34" charset="-122"/>
                <a:cs typeface="Fraunces" pitchFamily="34" charset="-120"/>
              </a:rPr>
              <a:t>2</a:t>
            </a:r>
            <a:endParaRPr lang="en-US" sz="2329" dirty="0"/>
          </a:p>
        </p:txBody>
      </p:sp>
      <p:sp>
        <p:nvSpPr>
          <p:cNvPr id="12" name="Text 9"/>
          <p:cNvSpPr/>
          <p:nvPr/>
        </p:nvSpPr>
        <p:spPr>
          <a:xfrm>
            <a:off x="6460569" y="4384477"/>
            <a:ext cx="2349818" cy="924044"/>
          </a:xfrm>
          <a:prstGeom prst="rect">
            <a:avLst/>
          </a:prstGeom>
          <a:noFill/>
          <a:ln/>
        </p:spPr>
        <p:txBody>
          <a:bodyPr wrap="square" rtlCol="0" anchor="t"/>
          <a:lstStyle/>
          <a:p>
            <a:pPr indent="0" marL="0">
              <a:lnSpc>
                <a:spcPts val="2426"/>
              </a:lnSpc>
              <a:buNone/>
            </a:pPr>
            <a:r>
              <a:rPr lang="en-US" sz="1941" dirty="0">
                <a:solidFill>
                  <a:srgbClr val="EBECEF"/>
                </a:solidFill>
                <a:latin typeface="Fraunces" pitchFamily="34" charset="0"/>
                <a:ea typeface="Fraunces" pitchFamily="34" charset="-122"/>
                <a:cs typeface="Fraunces" pitchFamily="34" charset="-120"/>
              </a:rPr>
              <a:t>Verlust der Lebensräume durch Algen</a:t>
            </a:r>
            <a:endParaRPr lang="en-US" sz="1941" dirty="0"/>
          </a:p>
        </p:txBody>
      </p:sp>
      <p:sp>
        <p:nvSpPr>
          <p:cNvPr id="13" name="Text 10"/>
          <p:cNvSpPr/>
          <p:nvPr/>
        </p:nvSpPr>
        <p:spPr>
          <a:xfrm>
            <a:off x="6460569" y="5426750"/>
            <a:ext cx="2349818" cy="2070259"/>
          </a:xfrm>
          <a:prstGeom prst="rect">
            <a:avLst/>
          </a:prstGeom>
          <a:noFill/>
          <a:ln/>
        </p:spPr>
        <p:txBody>
          <a:bodyPr wrap="square" rtlCol="0" anchor="t"/>
          <a:lstStyle/>
          <a:p>
            <a:pPr indent="0" marL="0">
              <a:lnSpc>
                <a:spcPts val="2329"/>
              </a:lnSpc>
              <a:buNone/>
            </a:pPr>
            <a:r>
              <a:rPr lang="en-US" sz="1553" dirty="0">
                <a:solidFill>
                  <a:srgbClr val="EBECEF"/>
                </a:solidFill>
                <a:latin typeface="Epilogue" pitchFamily="34" charset="0"/>
                <a:ea typeface="Epilogue" pitchFamily="34" charset="-122"/>
                <a:cs typeface="Epilogue" pitchFamily="34" charset="-120"/>
              </a:rPr>
              <a:t>Umweltverschmutzung und Sedimentablagerungen zerstören die natürlichen Lebensräume entlang des Ufers.</a:t>
            </a:r>
            <a:endParaRPr lang="en-US" sz="1553" dirty="0"/>
          </a:p>
        </p:txBody>
      </p:sp>
      <p:sp>
        <p:nvSpPr>
          <p:cNvPr id="14" name="Shape 11"/>
          <p:cNvSpPr/>
          <p:nvPr/>
        </p:nvSpPr>
        <p:spPr>
          <a:xfrm>
            <a:off x="9007554" y="4384477"/>
            <a:ext cx="443627" cy="443627"/>
          </a:xfrm>
          <a:prstGeom prst="roundRect">
            <a:avLst>
              <a:gd name="adj" fmla="val 20002"/>
            </a:avLst>
          </a:prstGeom>
          <a:solidFill>
            <a:srgbClr val="283157"/>
          </a:solidFill>
          <a:ln w="7620">
            <a:solidFill>
              <a:srgbClr val="414A70"/>
            </a:solidFill>
            <a:prstDash val="solid"/>
          </a:ln>
        </p:spPr>
      </p:sp>
      <p:sp>
        <p:nvSpPr>
          <p:cNvPr id="15" name="Text 12"/>
          <p:cNvSpPr/>
          <p:nvPr/>
        </p:nvSpPr>
        <p:spPr>
          <a:xfrm>
            <a:off x="9147691" y="4421386"/>
            <a:ext cx="163235" cy="369689"/>
          </a:xfrm>
          <a:prstGeom prst="rect">
            <a:avLst/>
          </a:prstGeom>
          <a:noFill/>
          <a:ln/>
        </p:spPr>
        <p:txBody>
          <a:bodyPr wrap="none" rtlCol="0" anchor="t"/>
          <a:lstStyle/>
          <a:p>
            <a:pPr algn="ctr" indent="0" marL="0">
              <a:lnSpc>
                <a:spcPts val="2911"/>
              </a:lnSpc>
              <a:buNone/>
            </a:pPr>
            <a:r>
              <a:rPr lang="en-US" sz="2329" dirty="0">
                <a:solidFill>
                  <a:srgbClr val="EBECEF"/>
                </a:solidFill>
                <a:latin typeface="Fraunces" pitchFamily="34" charset="0"/>
                <a:ea typeface="Fraunces" pitchFamily="34" charset="-122"/>
                <a:cs typeface="Fraunces" pitchFamily="34" charset="-120"/>
              </a:rPr>
              <a:t>3</a:t>
            </a:r>
            <a:endParaRPr lang="en-US" sz="2329" dirty="0"/>
          </a:p>
        </p:txBody>
      </p:sp>
      <p:sp>
        <p:nvSpPr>
          <p:cNvPr id="16" name="Text 13"/>
          <p:cNvSpPr/>
          <p:nvPr/>
        </p:nvSpPr>
        <p:spPr>
          <a:xfrm>
            <a:off x="9648349" y="4384477"/>
            <a:ext cx="2349818" cy="616029"/>
          </a:xfrm>
          <a:prstGeom prst="rect">
            <a:avLst/>
          </a:prstGeom>
          <a:noFill/>
          <a:ln/>
        </p:spPr>
        <p:txBody>
          <a:bodyPr wrap="square" rtlCol="0" anchor="t"/>
          <a:lstStyle/>
          <a:p>
            <a:pPr indent="0" marL="0">
              <a:lnSpc>
                <a:spcPts val="2426"/>
              </a:lnSpc>
              <a:buNone/>
            </a:pPr>
            <a:r>
              <a:rPr lang="en-US" sz="1941" dirty="0">
                <a:solidFill>
                  <a:srgbClr val="EBECEF"/>
                </a:solidFill>
                <a:latin typeface="Fraunces" pitchFamily="34" charset="0"/>
                <a:ea typeface="Fraunces" pitchFamily="34" charset="-122"/>
                <a:cs typeface="Fraunces" pitchFamily="34" charset="-120"/>
              </a:rPr>
              <a:t>Gesundheits-schäden bei Tieren</a:t>
            </a:r>
            <a:endParaRPr lang="en-US" sz="1941" dirty="0"/>
          </a:p>
        </p:txBody>
      </p:sp>
      <p:sp>
        <p:nvSpPr>
          <p:cNvPr id="17" name="Text 14"/>
          <p:cNvSpPr/>
          <p:nvPr/>
        </p:nvSpPr>
        <p:spPr>
          <a:xfrm>
            <a:off x="9648349" y="5118735"/>
            <a:ext cx="2349818" cy="1478756"/>
          </a:xfrm>
          <a:prstGeom prst="rect">
            <a:avLst/>
          </a:prstGeom>
          <a:noFill/>
          <a:ln/>
        </p:spPr>
        <p:txBody>
          <a:bodyPr wrap="square" rtlCol="0" anchor="t"/>
          <a:lstStyle/>
          <a:p>
            <a:pPr indent="0" marL="0">
              <a:lnSpc>
                <a:spcPts val="2329"/>
              </a:lnSpc>
              <a:buNone/>
            </a:pPr>
            <a:r>
              <a:rPr lang="en-US" sz="1553" dirty="0">
                <a:solidFill>
                  <a:srgbClr val="EBECEF"/>
                </a:solidFill>
                <a:latin typeface="Epilogue" pitchFamily="34" charset="0"/>
                <a:ea typeface="Epilogue" pitchFamily="34" charset="-122"/>
                <a:cs typeface="Epilogue" pitchFamily="34" charset="-120"/>
              </a:rPr>
              <a:t>Große Mengen Giftstoffe gefährden die Gesundheit der wild lebenden Tiere  in der Uferzone</a:t>
            </a:r>
            <a:endParaRPr lang="en-US" sz="1553"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792724" y="243840"/>
            <a:ext cx="11044833" cy="7788593"/>
          </a:xfrm>
          <a:prstGeom prst="roundRect">
            <a:avLst>
              <a:gd name="adj" fmla="val 2321"/>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1792724" y="243840"/>
            <a:ext cx="11044833" cy="2510195"/>
          </a:xfrm>
          <a:prstGeom prst="rect">
            <a:avLst/>
          </a:prstGeom>
        </p:spPr>
      </p:pic>
      <p:sp>
        <p:nvSpPr>
          <p:cNvPr id="5" name="Text 2"/>
          <p:cNvSpPr/>
          <p:nvPr/>
        </p:nvSpPr>
        <p:spPr>
          <a:xfrm>
            <a:off x="2545794" y="3306247"/>
            <a:ext cx="5526762" cy="627578"/>
          </a:xfrm>
          <a:prstGeom prst="rect">
            <a:avLst/>
          </a:prstGeom>
          <a:noFill/>
          <a:ln/>
        </p:spPr>
        <p:txBody>
          <a:bodyPr wrap="none" rtlCol="0" anchor="t"/>
          <a:lstStyle/>
          <a:p>
            <a:pPr indent="0" marL="0">
              <a:lnSpc>
                <a:spcPts val="4941"/>
              </a:lnSpc>
              <a:buNone/>
            </a:pPr>
            <a:r>
              <a:rPr lang="en-US" sz="3953" dirty="0">
                <a:solidFill>
                  <a:srgbClr val="FFFFFF"/>
                </a:solidFill>
                <a:latin typeface="Fraunces" pitchFamily="34" charset="0"/>
                <a:ea typeface="Fraunces" pitchFamily="34" charset="-122"/>
                <a:cs typeface="Fraunces" pitchFamily="34" charset="-120"/>
              </a:rPr>
              <a:t>Bisherige Maßnahmen </a:t>
            </a:r>
            <a:endParaRPr lang="en-US" sz="3953" dirty="0"/>
          </a:p>
        </p:txBody>
      </p:sp>
      <p:pic>
        <p:nvPicPr>
          <p:cNvPr id="6" name="Image 1" descr="preencoded.png">    </p:cNvPr>
          <p:cNvPicPr>
            <a:picLocks noChangeAspect="1"/>
          </p:cNvPicPr>
          <p:nvPr/>
        </p:nvPicPr>
        <p:blipFill>
          <a:blip r:embed="rId2"/>
          <a:stretch>
            <a:fillRect/>
          </a:stretch>
        </p:blipFill>
        <p:spPr>
          <a:xfrm>
            <a:off x="2545794" y="4234934"/>
            <a:ext cx="4769287" cy="803196"/>
          </a:xfrm>
          <a:prstGeom prst="rect">
            <a:avLst/>
          </a:prstGeom>
        </p:spPr>
      </p:pic>
      <p:sp>
        <p:nvSpPr>
          <p:cNvPr id="7" name="Text 3"/>
          <p:cNvSpPr/>
          <p:nvPr/>
        </p:nvSpPr>
        <p:spPr>
          <a:xfrm>
            <a:off x="2746534" y="5339239"/>
            <a:ext cx="2510195" cy="313730"/>
          </a:xfrm>
          <a:prstGeom prst="rect">
            <a:avLst/>
          </a:prstGeom>
          <a:noFill/>
          <a:ln/>
        </p:spPr>
        <p:txBody>
          <a:bodyPr wrap="none" rtlCol="0" anchor="t"/>
          <a:lstStyle/>
          <a:p>
            <a:pPr algn="l" indent="0" marL="0">
              <a:lnSpc>
                <a:spcPts val="2471"/>
              </a:lnSpc>
              <a:buNone/>
            </a:pPr>
            <a:r>
              <a:rPr lang="en-US" sz="1977" dirty="0">
                <a:solidFill>
                  <a:srgbClr val="EBECEF"/>
                </a:solidFill>
                <a:latin typeface="Fraunces" pitchFamily="34" charset="0"/>
                <a:ea typeface="Fraunces" pitchFamily="34" charset="-122"/>
                <a:cs typeface="Fraunces" pitchFamily="34" charset="-120"/>
              </a:rPr>
              <a:t>Forschung</a:t>
            </a:r>
            <a:endParaRPr lang="en-US" sz="1977" dirty="0"/>
          </a:p>
        </p:txBody>
      </p:sp>
      <p:sp>
        <p:nvSpPr>
          <p:cNvPr id="8" name="Text 4"/>
          <p:cNvSpPr/>
          <p:nvPr/>
        </p:nvSpPr>
        <p:spPr>
          <a:xfrm>
            <a:off x="2746534" y="5773341"/>
            <a:ext cx="4367808" cy="1506141"/>
          </a:xfrm>
          <a:prstGeom prst="rect">
            <a:avLst/>
          </a:prstGeom>
          <a:noFill/>
          <a:ln/>
        </p:spPr>
        <p:txBody>
          <a:bodyPr wrap="square" rtlCol="0" anchor="t"/>
          <a:lstStyle/>
          <a:p>
            <a:pPr algn="l" indent="0" marL="0">
              <a:lnSpc>
                <a:spcPts val="2372"/>
              </a:lnSpc>
              <a:buNone/>
            </a:pPr>
            <a:r>
              <a:rPr lang="en-US" sz="1581" dirty="0">
                <a:solidFill>
                  <a:srgbClr val="EBECEF"/>
                </a:solidFill>
                <a:latin typeface="Epilogue" pitchFamily="34" charset="0"/>
                <a:ea typeface="Epilogue" pitchFamily="34" charset="-122"/>
                <a:cs typeface="Epilogue" pitchFamily="34" charset="-120"/>
              </a:rPr>
              <a:t>Reinigungsmaßnahmen zur Entfernung von schädlichen Einträgen und deren Wirksamkeit sind durch die Projekte Schussen aktiv plus und Schussen aktiv plus + bestätigt</a:t>
            </a:r>
            <a:endParaRPr lang="en-US" sz="1581" dirty="0"/>
          </a:p>
        </p:txBody>
      </p:sp>
      <p:pic>
        <p:nvPicPr>
          <p:cNvPr id="9" name="Image 2" descr="preencoded.png">    </p:cNvPr>
          <p:cNvPicPr>
            <a:picLocks noChangeAspect="1"/>
          </p:cNvPicPr>
          <p:nvPr/>
        </p:nvPicPr>
        <p:blipFill>
          <a:blip r:embed="rId3"/>
          <a:stretch>
            <a:fillRect/>
          </a:stretch>
        </p:blipFill>
        <p:spPr>
          <a:xfrm>
            <a:off x="7315081" y="4234934"/>
            <a:ext cx="4769406" cy="803196"/>
          </a:xfrm>
          <a:prstGeom prst="rect">
            <a:avLst/>
          </a:prstGeom>
        </p:spPr>
      </p:pic>
      <p:sp>
        <p:nvSpPr>
          <p:cNvPr id="10" name="Text 5"/>
          <p:cNvSpPr/>
          <p:nvPr/>
        </p:nvSpPr>
        <p:spPr>
          <a:xfrm>
            <a:off x="7515820" y="5339239"/>
            <a:ext cx="4277201" cy="313730"/>
          </a:xfrm>
          <a:prstGeom prst="rect">
            <a:avLst/>
          </a:prstGeom>
          <a:noFill/>
          <a:ln/>
        </p:spPr>
        <p:txBody>
          <a:bodyPr wrap="none" rtlCol="0" anchor="t"/>
          <a:lstStyle/>
          <a:p>
            <a:pPr algn="l" indent="0" marL="0">
              <a:lnSpc>
                <a:spcPts val="2471"/>
              </a:lnSpc>
              <a:buNone/>
            </a:pPr>
            <a:r>
              <a:rPr lang="en-US" sz="1977" dirty="0">
                <a:solidFill>
                  <a:srgbClr val="EBECEF"/>
                </a:solidFill>
                <a:latin typeface="Fraunces" pitchFamily="34" charset="0"/>
                <a:ea typeface="Fraunces" pitchFamily="34" charset="-122"/>
                <a:cs typeface="Fraunces" pitchFamily="34" charset="-120"/>
              </a:rPr>
              <a:t>Sensibilisierung der Landwirtschaft</a:t>
            </a:r>
            <a:endParaRPr lang="en-US" sz="1977" dirty="0"/>
          </a:p>
        </p:txBody>
      </p:sp>
      <p:sp>
        <p:nvSpPr>
          <p:cNvPr id="11" name="Text 6"/>
          <p:cNvSpPr/>
          <p:nvPr/>
        </p:nvSpPr>
        <p:spPr>
          <a:xfrm>
            <a:off x="7515820" y="5773341"/>
            <a:ext cx="4367927" cy="1506141"/>
          </a:xfrm>
          <a:prstGeom prst="rect">
            <a:avLst/>
          </a:prstGeom>
          <a:noFill/>
          <a:ln/>
        </p:spPr>
        <p:txBody>
          <a:bodyPr wrap="square" rtlCol="0" anchor="t"/>
          <a:lstStyle/>
          <a:p>
            <a:pPr algn="l" indent="0" marL="0">
              <a:lnSpc>
                <a:spcPts val="2372"/>
              </a:lnSpc>
              <a:buNone/>
            </a:pPr>
            <a:r>
              <a:rPr lang="en-US" sz="1581" dirty="0">
                <a:solidFill>
                  <a:srgbClr val="EBECEF"/>
                </a:solidFill>
                <a:latin typeface="Epilogue" pitchFamily="34" charset="0"/>
                <a:ea typeface="Epilogue" pitchFamily="34" charset="-122"/>
                <a:cs typeface="Epilogue" pitchFamily="34" charset="-120"/>
              </a:rPr>
              <a:t>Bemühungen, um die Agrarwirtschaft zu ökologischem Umgang mit Düngemitteln, Herbiziden, Pestiziden, Antibiotika usw. zu motivieren um Ausbreitung der Verschmutzung zu stoppen.</a:t>
            </a:r>
            <a:endParaRPr lang="en-US" sz="158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204674" y="520422"/>
            <a:ext cx="12220932" cy="7188756"/>
          </a:xfrm>
          <a:prstGeom prst="roundRect">
            <a:avLst>
              <a:gd name="adj" fmla="val 2782"/>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1204674" y="520422"/>
            <a:ext cx="12220932" cy="7188756"/>
          </a:xfrm>
          <a:prstGeom prst="rect">
            <a:avLst/>
          </a:prstGeom>
        </p:spPr>
      </p:pic>
      <p:sp>
        <p:nvSpPr>
          <p:cNvPr id="5" name="Text 2"/>
          <p:cNvSpPr/>
          <p:nvPr/>
        </p:nvSpPr>
        <p:spPr>
          <a:xfrm>
            <a:off x="2037874" y="1131451"/>
            <a:ext cx="10052209" cy="694373"/>
          </a:xfrm>
          <a:prstGeom prst="rect">
            <a:avLst/>
          </a:prstGeom>
          <a:noFill/>
          <a:ln/>
        </p:spPr>
        <p:txBody>
          <a:bodyPr wrap="none" rtlCol="0" anchor="t"/>
          <a:lstStyle/>
          <a:p>
            <a:pPr indent="0" marL="0">
              <a:lnSpc>
                <a:spcPts val="5468"/>
              </a:lnSpc>
              <a:buNone/>
            </a:pPr>
            <a:r>
              <a:rPr lang="en-US" sz="4374" dirty="0">
                <a:solidFill>
                  <a:srgbClr val="FFFFFF"/>
                </a:solidFill>
                <a:latin typeface="Fraunces" pitchFamily="34" charset="0"/>
                <a:ea typeface="Fraunces" pitchFamily="34" charset="-122"/>
                <a:cs typeface="Fraunces" pitchFamily="34" charset="-120"/>
              </a:rPr>
              <a:t>Herausforderungen bei der Sanierung</a:t>
            </a:r>
            <a:endParaRPr lang="en-US" sz="4374" dirty="0"/>
          </a:p>
        </p:txBody>
      </p:sp>
      <p:sp>
        <p:nvSpPr>
          <p:cNvPr id="6" name="Shape 3"/>
          <p:cNvSpPr/>
          <p:nvPr/>
        </p:nvSpPr>
        <p:spPr>
          <a:xfrm>
            <a:off x="2037874" y="2159079"/>
            <a:ext cx="3370064" cy="4939070"/>
          </a:xfrm>
          <a:prstGeom prst="roundRect">
            <a:avLst>
              <a:gd name="adj" fmla="val 2967"/>
            </a:avLst>
          </a:prstGeom>
          <a:solidFill>
            <a:srgbClr val="283157"/>
          </a:solidFill>
          <a:ln w="7620">
            <a:solidFill>
              <a:srgbClr val="414A70"/>
            </a:solidFill>
            <a:prstDash val="solid"/>
          </a:ln>
        </p:spPr>
      </p:sp>
      <p:sp>
        <p:nvSpPr>
          <p:cNvPr id="7" name="Text 4"/>
          <p:cNvSpPr/>
          <p:nvPr/>
        </p:nvSpPr>
        <p:spPr>
          <a:xfrm>
            <a:off x="2267664" y="2388870"/>
            <a:ext cx="2811542" cy="347186"/>
          </a:xfrm>
          <a:prstGeom prst="rect">
            <a:avLst/>
          </a:prstGeom>
          <a:noFill/>
          <a:ln/>
        </p:spPr>
        <p:txBody>
          <a:bodyPr wrap="none" rtlCol="0" anchor="t"/>
          <a:lstStyle/>
          <a:p>
            <a:pPr indent="0" marL="0">
              <a:lnSpc>
                <a:spcPts val="2734"/>
              </a:lnSpc>
              <a:buNone/>
            </a:pPr>
            <a:r>
              <a:rPr lang="en-US" sz="2187" dirty="0">
                <a:solidFill>
                  <a:srgbClr val="EBECEF"/>
                </a:solidFill>
                <a:latin typeface="Fraunces" pitchFamily="34" charset="0"/>
                <a:ea typeface="Fraunces" pitchFamily="34" charset="-122"/>
                <a:cs typeface="Fraunces" pitchFamily="34" charset="-120"/>
              </a:rPr>
              <a:t>Fehlende Ressourcen</a:t>
            </a:r>
            <a:endParaRPr lang="en-US" sz="2187" dirty="0"/>
          </a:p>
        </p:txBody>
      </p:sp>
      <p:sp>
        <p:nvSpPr>
          <p:cNvPr id="8" name="Text 5"/>
          <p:cNvSpPr/>
          <p:nvPr/>
        </p:nvSpPr>
        <p:spPr>
          <a:xfrm>
            <a:off x="2267664" y="2869287"/>
            <a:ext cx="2910483" cy="3999071"/>
          </a:xfrm>
          <a:prstGeom prst="rect">
            <a:avLst/>
          </a:prstGeom>
          <a:noFill/>
          <a:ln/>
        </p:spPr>
        <p:txBody>
          <a:bodyPr wrap="square" rtlCol="0" anchor="t"/>
          <a:lstStyle/>
          <a:p>
            <a:pPr indent="0" marL="0">
              <a:lnSpc>
                <a:spcPts val="2624"/>
              </a:lnSpc>
              <a:buNone/>
            </a:pPr>
            <a:r>
              <a:rPr lang="en-US" sz="1750" dirty="0">
                <a:solidFill>
                  <a:srgbClr val="EBECEF"/>
                </a:solidFill>
                <a:latin typeface="Epilogue" pitchFamily="34" charset="0"/>
                <a:ea typeface="Epilogue" pitchFamily="34" charset="-122"/>
                <a:cs typeface="Epilogue" pitchFamily="34" charset="-120"/>
              </a:rPr>
              <a:t>Begrenzte finanzielle Mittel für eine umfassende Sanierung des Flusses. Bei einer Kombination zweier Reinigungsverfahren müsste der Bürger 35 Cent Mehrkosten pro Kubikmeter bezahlen (nur für die Kläranlage Eriskirch)Prof. Triebskorn, TÜ</a:t>
            </a:r>
            <a:endParaRPr lang="en-US" sz="1750" dirty="0"/>
          </a:p>
        </p:txBody>
      </p:sp>
      <p:sp>
        <p:nvSpPr>
          <p:cNvPr id="9" name="Shape 6"/>
          <p:cNvSpPr/>
          <p:nvPr/>
        </p:nvSpPr>
        <p:spPr>
          <a:xfrm>
            <a:off x="5630108" y="2159079"/>
            <a:ext cx="3370064" cy="4939070"/>
          </a:xfrm>
          <a:prstGeom prst="roundRect">
            <a:avLst>
              <a:gd name="adj" fmla="val 2967"/>
            </a:avLst>
          </a:prstGeom>
          <a:solidFill>
            <a:srgbClr val="283157"/>
          </a:solidFill>
          <a:ln w="7620">
            <a:solidFill>
              <a:srgbClr val="414A70"/>
            </a:solidFill>
            <a:prstDash val="solid"/>
          </a:ln>
        </p:spPr>
      </p:sp>
      <p:sp>
        <p:nvSpPr>
          <p:cNvPr id="10" name="Text 7"/>
          <p:cNvSpPr/>
          <p:nvPr/>
        </p:nvSpPr>
        <p:spPr>
          <a:xfrm>
            <a:off x="5859899" y="2388870"/>
            <a:ext cx="2910483" cy="694373"/>
          </a:xfrm>
          <a:prstGeom prst="rect">
            <a:avLst/>
          </a:prstGeom>
          <a:noFill/>
          <a:ln/>
        </p:spPr>
        <p:txBody>
          <a:bodyPr wrap="square" rtlCol="0" anchor="t"/>
          <a:lstStyle/>
          <a:p>
            <a:pPr indent="0" marL="0">
              <a:lnSpc>
                <a:spcPts val="2734"/>
              </a:lnSpc>
              <a:buNone/>
            </a:pPr>
            <a:r>
              <a:rPr lang="en-US" sz="2187" dirty="0">
                <a:solidFill>
                  <a:srgbClr val="EBECEF"/>
                </a:solidFill>
                <a:latin typeface="Fraunces" pitchFamily="34" charset="0"/>
                <a:ea typeface="Fraunces" pitchFamily="34" charset="-122"/>
                <a:cs typeface="Fraunces" pitchFamily="34" charset="-120"/>
              </a:rPr>
              <a:t>Technische Komplexität</a:t>
            </a:r>
            <a:endParaRPr lang="en-US" sz="2187" dirty="0"/>
          </a:p>
        </p:txBody>
      </p:sp>
      <p:sp>
        <p:nvSpPr>
          <p:cNvPr id="11" name="Text 8"/>
          <p:cNvSpPr/>
          <p:nvPr/>
        </p:nvSpPr>
        <p:spPr>
          <a:xfrm>
            <a:off x="5859899" y="3216473"/>
            <a:ext cx="2910483" cy="1333024"/>
          </a:xfrm>
          <a:prstGeom prst="rect">
            <a:avLst/>
          </a:prstGeom>
          <a:noFill/>
          <a:ln/>
        </p:spPr>
        <p:txBody>
          <a:bodyPr wrap="square" rtlCol="0" anchor="t"/>
          <a:lstStyle/>
          <a:p>
            <a:pPr indent="0" marL="0">
              <a:lnSpc>
                <a:spcPts val="2624"/>
              </a:lnSpc>
              <a:buNone/>
            </a:pPr>
            <a:r>
              <a:rPr lang="en-US" sz="1750" dirty="0">
                <a:solidFill>
                  <a:srgbClr val="EBECEF"/>
                </a:solidFill>
                <a:latin typeface="Epilogue" pitchFamily="34" charset="0"/>
                <a:ea typeface="Epilogue" pitchFamily="34" charset="-122"/>
                <a:cs typeface="Epilogue" pitchFamily="34" charset="-120"/>
              </a:rPr>
              <a:t>Intensive Technologien sind erforderlich, um die Verschmutzung effektiv zu behandeln.</a:t>
            </a:r>
            <a:endParaRPr lang="en-US" sz="1750" dirty="0"/>
          </a:p>
        </p:txBody>
      </p:sp>
      <p:sp>
        <p:nvSpPr>
          <p:cNvPr id="12" name="Shape 9"/>
          <p:cNvSpPr/>
          <p:nvPr/>
        </p:nvSpPr>
        <p:spPr>
          <a:xfrm>
            <a:off x="9222343" y="2159079"/>
            <a:ext cx="3370064" cy="4939070"/>
          </a:xfrm>
          <a:prstGeom prst="roundRect">
            <a:avLst>
              <a:gd name="adj" fmla="val 2967"/>
            </a:avLst>
          </a:prstGeom>
          <a:solidFill>
            <a:srgbClr val="283157"/>
          </a:solidFill>
          <a:ln w="7620">
            <a:solidFill>
              <a:srgbClr val="414A70"/>
            </a:solidFill>
            <a:prstDash val="solid"/>
          </a:ln>
        </p:spPr>
      </p:sp>
      <p:sp>
        <p:nvSpPr>
          <p:cNvPr id="13" name="Text 10"/>
          <p:cNvSpPr/>
          <p:nvPr/>
        </p:nvSpPr>
        <p:spPr>
          <a:xfrm>
            <a:off x="9452134" y="2388870"/>
            <a:ext cx="2910483" cy="694373"/>
          </a:xfrm>
          <a:prstGeom prst="rect">
            <a:avLst/>
          </a:prstGeom>
          <a:noFill/>
          <a:ln/>
        </p:spPr>
        <p:txBody>
          <a:bodyPr wrap="square" rtlCol="0" anchor="t"/>
          <a:lstStyle/>
          <a:p>
            <a:pPr indent="0" marL="0">
              <a:lnSpc>
                <a:spcPts val="2734"/>
              </a:lnSpc>
              <a:buNone/>
            </a:pPr>
            <a:r>
              <a:rPr lang="en-US" sz="2187" dirty="0">
                <a:solidFill>
                  <a:srgbClr val="EBECEF"/>
                </a:solidFill>
                <a:latin typeface="Fraunces" pitchFamily="34" charset="0"/>
                <a:ea typeface="Fraunces" pitchFamily="34" charset="-122"/>
                <a:cs typeface="Fraunces" pitchFamily="34" charset="-120"/>
              </a:rPr>
              <a:t>Gesellschaftliches Bewusstsein</a:t>
            </a:r>
            <a:endParaRPr lang="en-US" sz="2187" dirty="0"/>
          </a:p>
        </p:txBody>
      </p:sp>
      <p:sp>
        <p:nvSpPr>
          <p:cNvPr id="14" name="Text 11"/>
          <p:cNvSpPr/>
          <p:nvPr/>
        </p:nvSpPr>
        <p:spPr>
          <a:xfrm>
            <a:off x="9452134" y="3216473"/>
            <a:ext cx="2910483" cy="1666280"/>
          </a:xfrm>
          <a:prstGeom prst="rect">
            <a:avLst/>
          </a:prstGeom>
          <a:noFill/>
          <a:ln/>
        </p:spPr>
        <p:txBody>
          <a:bodyPr wrap="square" rtlCol="0" anchor="t"/>
          <a:lstStyle/>
          <a:p>
            <a:pPr indent="0" marL="0">
              <a:lnSpc>
                <a:spcPts val="2624"/>
              </a:lnSpc>
              <a:buNone/>
            </a:pPr>
            <a:r>
              <a:rPr lang="en-US" sz="1750" dirty="0">
                <a:solidFill>
                  <a:srgbClr val="EBECEF"/>
                </a:solidFill>
                <a:latin typeface="Epilogue" pitchFamily="34" charset="0"/>
                <a:ea typeface="Epilogue" pitchFamily="34" charset="-122"/>
                <a:cs typeface="Epilogue" pitchFamily="34" charset="-120"/>
              </a:rPr>
              <a:t>Mangelndes Umweltbewusstsein und Inaktivität der Behörden bei der Bekämpfung der Verschmutzung.</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2832021" y="243840"/>
            <a:ext cx="8966359" cy="7875984"/>
          </a:xfrm>
          <a:prstGeom prst="roundRect">
            <a:avLst>
              <a:gd name="adj" fmla="val 1863"/>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8443555" y="243840"/>
            <a:ext cx="3362325" cy="7875984"/>
          </a:xfrm>
          <a:prstGeom prst="rect">
            <a:avLst/>
          </a:prstGeom>
        </p:spPr>
      </p:pic>
      <p:sp>
        <p:nvSpPr>
          <p:cNvPr id="5" name="Text 2"/>
          <p:cNvSpPr/>
          <p:nvPr/>
        </p:nvSpPr>
        <p:spPr>
          <a:xfrm>
            <a:off x="3443288" y="692110"/>
            <a:ext cx="4381381" cy="1018699"/>
          </a:xfrm>
          <a:prstGeom prst="rect">
            <a:avLst/>
          </a:prstGeom>
          <a:noFill/>
          <a:ln/>
        </p:spPr>
        <p:txBody>
          <a:bodyPr wrap="square" rtlCol="0" anchor="t"/>
          <a:lstStyle/>
          <a:p>
            <a:pPr indent="0" marL="0">
              <a:lnSpc>
                <a:spcPts val="4011"/>
              </a:lnSpc>
              <a:buNone/>
            </a:pPr>
            <a:r>
              <a:rPr lang="en-US" sz="3209" dirty="0">
                <a:solidFill>
                  <a:srgbClr val="FFFFFF"/>
                </a:solidFill>
                <a:latin typeface="Fraunces" pitchFamily="34" charset="0"/>
                <a:ea typeface="Fraunces" pitchFamily="34" charset="-122"/>
                <a:cs typeface="Fraunces" pitchFamily="34" charset="-120"/>
              </a:rPr>
              <a:t>Lösungsansätze und Zukunftsaussichten</a:t>
            </a:r>
            <a:endParaRPr lang="en-US" sz="3209" dirty="0"/>
          </a:p>
        </p:txBody>
      </p:sp>
      <p:sp>
        <p:nvSpPr>
          <p:cNvPr id="6" name="Shape 3"/>
          <p:cNvSpPr/>
          <p:nvPr/>
        </p:nvSpPr>
        <p:spPr>
          <a:xfrm>
            <a:off x="3443288" y="1955244"/>
            <a:ext cx="2109192" cy="4126230"/>
          </a:xfrm>
          <a:prstGeom prst="roundRect">
            <a:avLst>
              <a:gd name="adj" fmla="val 3478"/>
            </a:avLst>
          </a:prstGeom>
          <a:solidFill>
            <a:srgbClr val="283157"/>
          </a:solidFill>
          <a:ln w="7620">
            <a:solidFill>
              <a:srgbClr val="414A70"/>
            </a:solidFill>
            <a:prstDash val="solid"/>
          </a:ln>
        </p:spPr>
      </p:sp>
      <p:sp>
        <p:nvSpPr>
          <p:cNvPr id="7" name="Text 4"/>
          <p:cNvSpPr/>
          <p:nvPr/>
        </p:nvSpPr>
        <p:spPr>
          <a:xfrm>
            <a:off x="3613904" y="2125861"/>
            <a:ext cx="1767959" cy="509588"/>
          </a:xfrm>
          <a:prstGeom prst="rect">
            <a:avLst/>
          </a:prstGeom>
          <a:noFill/>
          <a:ln/>
        </p:spPr>
        <p:txBody>
          <a:bodyPr wrap="square" rtlCol="0" anchor="t"/>
          <a:lstStyle/>
          <a:p>
            <a:pPr indent="0" marL="0">
              <a:lnSpc>
                <a:spcPts val="2006"/>
              </a:lnSpc>
              <a:buNone/>
            </a:pPr>
            <a:r>
              <a:rPr lang="en-US" sz="1605" dirty="0">
                <a:solidFill>
                  <a:srgbClr val="EBECEF"/>
                </a:solidFill>
                <a:latin typeface="Fraunces" pitchFamily="34" charset="0"/>
                <a:ea typeface="Fraunces" pitchFamily="34" charset="-122"/>
                <a:cs typeface="Fraunces" pitchFamily="34" charset="-120"/>
              </a:rPr>
              <a:t>Revitalisierung der Uferzone</a:t>
            </a:r>
            <a:endParaRPr lang="en-US" sz="1605" dirty="0"/>
          </a:p>
        </p:txBody>
      </p:sp>
      <p:sp>
        <p:nvSpPr>
          <p:cNvPr id="8" name="Text 5"/>
          <p:cNvSpPr/>
          <p:nvPr/>
        </p:nvSpPr>
        <p:spPr>
          <a:xfrm>
            <a:off x="3613904" y="2733199"/>
            <a:ext cx="1767959" cy="3177659"/>
          </a:xfrm>
          <a:prstGeom prst="rect">
            <a:avLst/>
          </a:prstGeom>
          <a:noFill/>
          <a:ln/>
        </p:spPr>
        <p:txBody>
          <a:bodyPr wrap="square" rtlCol="0" anchor="t"/>
          <a:lstStyle/>
          <a:p>
            <a:pPr indent="0" marL="0">
              <a:lnSpc>
                <a:spcPts val="1926"/>
              </a:lnSpc>
              <a:buNone/>
            </a:pPr>
            <a:r>
              <a:rPr lang="en-US" sz="1284" dirty="0">
                <a:solidFill>
                  <a:srgbClr val="EBECEF"/>
                </a:solidFill>
                <a:latin typeface="Epilogue" pitchFamily="34" charset="0"/>
                <a:ea typeface="Epilogue" pitchFamily="34" charset="-122"/>
                <a:cs typeface="Epilogue" pitchFamily="34" charset="-120"/>
              </a:rPr>
              <a:t>Nur die konsequente Reduzierung der Belastung durch anthropogene Spurenstoffe , kann die Uferzone langfristig retten. Die Ausleitung via Leitdämme wie am Beispiel Alter Rhein könnte bereits kurzfristige eine Lösung darstellen</a:t>
            </a:r>
            <a:endParaRPr lang="en-US" sz="1284" dirty="0"/>
          </a:p>
        </p:txBody>
      </p:sp>
      <p:sp>
        <p:nvSpPr>
          <p:cNvPr id="9" name="Shape 6"/>
          <p:cNvSpPr/>
          <p:nvPr/>
        </p:nvSpPr>
        <p:spPr>
          <a:xfrm>
            <a:off x="5715476" y="1955244"/>
            <a:ext cx="2109192" cy="4126230"/>
          </a:xfrm>
          <a:prstGeom prst="roundRect">
            <a:avLst>
              <a:gd name="adj" fmla="val 3478"/>
            </a:avLst>
          </a:prstGeom>
          <a:solidFill>
            <a:srgbClr val="283157"/>
          </a:solidFill>
          <a:ln w="7620">
            <a:solidFill>
              <a:srgbClr val="414A70"/>
            </a:solidFill>
            <a:prstDash val="solid"/>
          </a:ln>
        </p:spPr>
      </p:sp>
      <p:sp>
        <p:nvSpPr>
          <p:cNvPr id="10" name="Text 7"/>
          <p:cNvSpPr/>
          <p:nvPr/>
        </p:nvSpPr>
        <p:spPr>
          <a:xfrm>
            <a:off x="5886093" y="2125861"/>
            <a:ext cx="1767959" cy="509588"/>
          </a:xfrm>
          <a:prstGeom prst="rect">
            <a:avLst/>
          </a:prstGeom>
          <a:noFill/>
          <a:ln/>
        </p:spPr>
        <p:txBody>
          <a:bodyPr wrap="square" rtlCol="0" anchor="t"/>
          <a:lstStyle/>
          <a:p>
            <a:pPr indent="0" marL="0">
              <a:lnSpc>
                <a:spcPts val="2006"/>
              </a:lnSpc>
              <a:buNone/>
            </a:pPr>
            <a:r>
              <a:rPr lang="en-US" sz="1605" dirty="0">
                <a:solidFill>
                  <a:srgbClr val="EBECEF"/>
                </a:solidFill>
                <a:latin typeface="Fraunces" pitchFamily="34" charset="0"/>
                <a:ea typeface="Fraunces" pitchFamily="34" charset="-122"/>
                <a:cs typeface="Fraunces" pitchFamily="34" charset="-120"/>
              </a:rPr>
              <a:t>Umweltbildungs-programme</a:t>
            </a:r>
            <a:endParaRPr lang="en-US" sz="1605" dirty="0"/>
          </a:p>
        </p:txBody>
      </p:sp>
      <p:sp>
        <p:nvSpPr>
          <p:cNvPr id="11" name="Text 8"/>
          <p:cNvSpPr/>
          <p:nvPr/>
        </p:nvSpPr>
        <p:spPr>
          <a:xfrm>
            <a:off x="5886093" y="2733199"/>
            <a:ext cx="1767959" cy="1466612"/>
          </a:xfrm>
          <a:prstGeom prst="rect">
            <a:avLst/>
          </a:prstGeom>
          <a:noFill/>
          <a:ln/>
        </p:spPr>
        <p:txBody>
          <a:bodyPr wrap="square" rtlCol="0" anchor="t"/>
          <a:lstStyle/>
          <a:p>
            <a:pPr indent="0" marL="0">
              <a:lnSpc>
                <a:spcPts val="1926"/>
              </a:lnSpc>
              <a:buNone/>
            </a:pPr>
            <a:r>
              <a:rPr lang="en-US" sz="1284" dirty="0">
                <a:solidFill>
                  <a:srgbClr val="EBECEF"/>
                </a:solidFill>
                <a:latin typeface="Epilogue" pitchFamily="34" charset="0"/>
                <a:ea typeface="Epilogue" pitchFamily="34" charset="-122"/>
                <a:cs typeface="Epilogue" pitchFamily="34" charset="-120"/>
              </a:rPr>
              <a:t>Aufklärungsinitiativenum Umweltbewusst-sein zu schaffen und die öffentliche Beteiligung zu fördern.</a:t>
            </a:r>
            <a:endParaRPr lang="en-US" sz="1284" dirty="0"/>
          </a:p>
        </p:txBody>
      </p:sp>
      <p:sp>
        <p:nvSpPr>
          <p:cNvPr id="12" name="Shape 9"/>
          <p:cNvSpPr/>
          <p:nvPr/>
        </p:nvSpPr>
        <p:spPr>
          <a:xfrm>
            <a:off x="3443288" y="6244471"/>
            <a:ext cx="4381381" cy="1427083"/>
          </a:xfrm>
          <a:prstGeom prst="roundRect">
            <a:avLst>
              <a:gd name="adj" fmla="val 5141"/>
            </a:avLst>
          </a:prstGeom>
          <a:solidFill>
            <a:srgbClr val="283157"/>
          </a:solidFill>
          <a:ln w="7620">
            <a:solidFill>
              <a:srgbClr val="414A70"/>
            </a:solidFill>
            <a:prstDash val="solid"/>
          </a:ln>
        </p:spPr>
      </p:sp>
      <p:sp>
        <p:nvSpPr>
          <p:cNvPr id="13" name="Text 10"/>
          <p:cNvSpPr/>
          <p:nvPr/>
        </p:nvSpPr>
        <p:spPr>
          <a:xfrm>
            <a:off x="3613904" y="6415088"/>
            <a:ext cx="2867025" cy="254794"/>
          </a:xfrm>
          <a:prstGeom prst="rect">
            <a:avLst/>
          </a:prstGeom>
          <a:noFill/>
          <a:ln/>
        </p:spPr>
        <p:txBody>
          <a:bodyPr wrap="none" rtlCol="0" anchor="t"/>
          <a:lstStyle/>
          <a:p>
            <a:pPr indent="0" marL="0">
              <a:lnSpc>
                <a:spcPts val="2006"/>
              </a:lnSpc>
              <a:buNone/>
            </a:pPr>
            <a:r>
              <a:rPr lang="en-US" sz="1605" dirty="0">
                <a:solidFill>
                  <a:srgbClr val="EBECEF"/>
                </a:solidFill>
                <a:latin typeface="Fraunces" pitchFamily="34" charset="0"/>
                <a:ea typeface="Fraunces" pitchFamily="34" charset="-122"/>
                <a:cs typeface="Fraunces" pitchFamily="34" charset="-120"/>
              </a:rPr>
              <a:t>Technologische Innovationen</a:t>
            </a:r>
            <a:endParaRPr lang="en-US" sz="1605" dirty="0"/>
          </a:p>
        </p:txBody>
      </p:sp>
      <p:sp>
        <p:nvSpPr>
          <p:cNvPr id="14" name="Text 11"/>
          <p:cNvSpPr/>
          <p:nvPr/>
        </p:nvSpPr>
        <p:spPr>
          <a:xfrm>
            <a:off x="3613904" y="6767632"/>
            <a:ext cx="4040148" cy="733306"/>
          </a:xfrm>
          <a:prstGeom prst="rect">
            <a:avLst/>
          </a:prstGeom>
          <a:noFill/>
          <a:ln/>
        </p:spPr>
        <p:txBody>
          <a:bodyPr wrap="square" rtlCol="0" anchor="t"/>
          <a:lstStyle/>
          <a:p>
            <a:pPr indent="0" marL="0">
              <a:lnSpc>
                <a:spcPts val="1926"/>
              </a:lnSpc>
              <a:buNone/>
            </a:pPr>
            <a:r>
              <a:rPr lang="en-US" sz="1284" dirty="0">
                <a:solidFill>
                  <a:srgbClr val="EBECEF"/>
                </a:solidFill>
                <a:latin typeface="Epilogue" pitchFamily="34" charset="0"/>
                <a:ea typeface="Epilogue" pitchFamily="34" charset="-122"/>
                <a:cs typeface="Epilogue" pitchFamily="34" charset="-120"/>
              </a:rPr>
              <a:t>Retentionsbodenfilter mit Aktivkohle und Ozonierung zur effektiven Wasserreinigung. Vergrösserung der Regenüberlaufbecken</a:t>
            </a:r>
            <a:endParaRPr lang="en-US" sz="1284"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774269" y="243840"/>
            <a:ext cx="11081861" cy="7788712"/>
          </a:xfrm>
          <a:prstGeom prst="roundRect">
            <a:avLst>
              <a:gd name="adj" fmla="val 2328"/>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8707993" y="243840"/>
            <a:ext cx="4155638" cy="7788712"/>
          </a:xfrm>
          <a:prstGeom prst="rect">
            <a:avLst/>
          </a:prstGeom>
        </p:spPr>
      </p:pic>
      <p:sp>
        <p:nvSpPr>
          <p:cNvPr id="5" name="Text 2"/>
          <p:cNvSpPr/>
          <p:nvPr/>
        </p:nvSpPr>
        <p:spPr>
          <a:xfrm>
            <a:off x="2529840" y="797838"/>
            <a:ext cx="5414963" cy="1888808"/>
          </a:xfrm>
          <a:prstGeom prst="rect">
            <a:avLst/>
          </a:prstGeom>
          <a:noFill/>
          <a:ln/>
        </p:spPr>
        <p:txBody>
          <a:bodyPr wrap="square" rtlCol="0" anchor="t"/>
          <a:lstStyle/>
          <a:p>
            <a:pPr indent="0" marL="0">
              <a:lnSpc>
                <a:spcPts val="4958"/>
              </a:lnSpc>
              <a:buNone/>
            </a:pPr>
            <a:r>
              <a:rPr lang="en-US" sz="3966" dirty="0">
                <a:solidFill>
                  <a:srgbClr val="FFFFFF"/>
                </a:solidFill>
                <a:latin typeface="Fraunces" pitchFamily="34" charset="0"/>
                <a:ea typeface="Fraunces" pitchFamily="34" charset="-122"/>
                <a:cs typeface="Fraunces" pitchFamily="34" charset="-120"/>
              </a:rPr>
              <a:t>Schlussfolgerung und Handlungs-empfehlungen</a:t>
            </a:r>
            <a:endParaRPr lang="en-US" sz="3966" dirty="0"/>
          </a:p>
        </p:txBody>
      </p:sp>
      <p:sp>
        <p:nvSpPr>
          <p:cNvPr id="6" name="Text 3"/>
          <p:cNvSpPr/>
          <p:nvPr/>
        </p:nvSpPr>
        <p:spPr>
          <a:xfrm>
            <a:off x="2529840" y="2988826"/>
            <a:ext cx="5414963" cy="302181"/>
          </a:xfrm>
          <a:prstGeom prst="rect">
            <a:avLst/>
          </a:prstGeom>
          <a:noFill/>
          <a:ln/>
        </p:spPr>
        <p:txBody>
          <a:bodyPr wrap="none" rtlCol="0" anchor="t"/>
          <a:lstStyle/>
          <a:p>
            <a:pPr indent="0" marL="0">
              <a:lnSpc>
                <a:spcPts val="2380"/>
              </a:lnSpc>
              <a:buNone/>
            </a:pPr>
            <a:endParaRPr lang="en-US" sz="1587" dirty="0"/>
          </a:p>
        </p:txBody>
      </p:sp>
      <p:sp>
        <p:nvSpPr>
          <p:cNvPr id="7" name="Shape 4"/>
          <p:cNvSpPr/>
          <p:nvPr/>
        </p:nvSpPr>
        <p:spPr>
          <a:xfrm>
            <a:off x="2529840" y="3517583"/>
            <a:ext cx="5414963" cy="1458039"/>
          </a:xfrm>
          <a:prstGeom prst="roundRect">
            <a:avLst>
              <a:gd name="adj" fmla="val 6219"/>
            </a:avLst>
          </a:prstGeom>
          <a:solidFill>
            <a:srgbClr val="283157"/>
          </a:solidFill>
          <a:ln w="7620">
            <a:solidFill>
              <a:srgbClr val="414A70"/>
            </a:solidFill>
            <a:prstDash val="solid"/>
          </a:ln>
        </p:spPr>
      </p:sp>
      <p:sp>
        <p:nvSpPr>
          <p:cNvPr id="8" name="Text 5"/>
          <p:cNvSpPr/>
          <p:nvPr/>
        </p:nvSpPr>
        <p:spPr>
          <a:xfrm>
            <a:off x="2738914" y="3726656"/>
            <a:ext cx="4988362" cy="314682"/>
          </a:xfrm>
          <a:prstGeom prst="rect">
            <a:avLst/>
          </a:prstGeom>
          <a:noFill/>
          <a:ln/>
        </p:spPr>
        <p:txBody>
          <a:bodyPr wrap="none" rtlCol="0" anchor="t"/>
          <a:lstStyle/>
          <a:p>
            <a:pPr indent="0" marL="0">
              <a:lnSpc>
                <a:spcPts val="2479"/>
              </a:lnSpc>
              <a:buNone/>
            </a:pPr>
            <a:r>
              <a:rPr lang="en-US" sz="1983" dirty="0">
                <a:solidFill>
                  <a:srgbClr val="EBECEF"/>
                </a:solidFill>
                <a:latin typeface="Fraunces" pitchFamily="34" charset="0"/>
                <a:ea typeface="Fraunces" pitchFamily="34" charset="-122"/>
                <a:cs typeface="Fraunces" pitchFamily="34" charset="-120"/>
              </a:rPr>
              <a:t>Revitalisierung und Schutz der Uferzonen</a:t>
            </a:r>
            <a:endParaRPr lang="en-US" sz="1983" dirty="0"/>
          </a:p>
        </p:txBody>
      </p:sp>
      <p:sp>
        <p:nvSpPr>
          <p:cNvPr id="9" name="Text 6"/>
          <p:cNvSpPr/>
          <p:nvPr/>
        </p:nvSpPr>
        <p:spPr>
          <a:xfrm>
            <a:off x="2738914" y="4162187"/>
            <a:ext cx="4996815" cy="604361"/>
          </a:xfrm>
          <a:prstGeom prst="rect">
            <a:avLst/>
          </a:prstGeom>
          <a:noFill/>
          <a:ln/>
        </p:spPr>
        <p:txBody>
          <a:bodyPr wrap="square" rtlCol="0" anchor="t"/>
          <a:lstStyle/>
          <a:p>
            <a:pPr indent="0" marL="0">
              <a:lnSpc>
                <a:spcPts val="2380"/>
              </a:lnSpc>
              <a:buNone/>
            </a:pPr>
            <a:r>
              <a:rPr lang="en-US" sz="1587" dirty="0">
                <a:solidFill>
                  <a:srgbClr val="EBECEF"/>
                </a:solidFill>
                <a:latin typeface="Epilogue" pitchFamily="34" charset="0"/>
                <a:ea typeface="Epilogue" pitchFamily="34" charset="-122"/>
                <a:cs typeface="Epilogue" pitchFamily="34" charset="-120"/>
              </a:rPr>
              <a:t>im Naturschutzgebiet und in Langenargen z.B. durch Leitdämme</a:t>
            </a:r>
            <a:endParaRPr lang="en-US" sz="1587" dirty="0"/>
          </a:p>
        </p:txBody>
      </p:sp>
      <p:sp>
        <p:nvSpPr>
          <p:cNvPr id="10" name="Shape 7"/>
          <p:cNvSpPr/>
          <p:nvPr/>
        </p:nvSpPr>
        <p:spPr>
          <a:xfrm>
            <a:off x="2529840" y="5177076"/>
            <a:ext cx="5414963" cy="1772722"/>
          </a:xfrm>
          <a:prstGeom prst="roundRect">
            <a:avLst>
              <a:gd name="adj" fmla="val 5115"/>
            </a:avLst>
          </a:prstGeom>
          <a:solidFill>
            <a:srgbClr val="283157"/>
          </a:solidFill>
          <a:ln w="7620">
            <a:solidFill>
              <a:srgbClr val="414A70"/>
            </a:solidFill>
            <a:prstDash val="solid"/>
          </a:ln>
        </p:spPr>
      </p:sp>
      <p:sp>
        <p:nvSpPr>
          <p:cNvPr id="11" name="Text 8"/>
          <p:cNvSpPr/>
          <p:nvPr/>
        </p:nvSpPr>
        <p:spPr>
          <a:xfrm>
            <a:off x="2738914" y="5386149"/>
            <a:ext cx="4996815" cy="629364"/>
          </a:xfrm>
          <a:prstGeom prst="rect">
            <a:avLst/>
          </a:prstGeom>
          <a:noFill/>
          <a:ln/>
        </p:spPr>
        <p:txBody>
          <a:bodyPr wrap="square" rtlCol="0" anchor="t"/>
          <a:lstStyle/>
          <a:p>
            <a:pPr indent="0" marL="0">
              <a:lnSpc>
                <a:spcPts val="2479"/>
              </a:lnSpc>
              <a:buNone/>
            </a:pPr>
            <a:r>
              <a:rPr lang="en-US" sz="1983" dirty="0">
                <a:solidFill>
                  <a:srgbClr val="EBECEF"/>
                </a:solidFill>
                <a:latin typeface="Fraunces" pitchFamily="34" charset="0"/>
                <a:ea typeface="Fraunces" pitchFamily="34" charset="-122"/>
                <a:cs typeface="Fraunces" pitchFamily="34" charset="-120"/>
              </a:rPr>
              <a:t>Implementierung von Reinigungstechnologien</a:t>
            </a:r>
            <a:endParaRPr lang="en-US" sz="1983" dirty="0"/>
          </a:p>
        </p:txBody>
      </p:sp>
      <p:sp>
        <p:nvSpPr>
          <p:cNvPr id="12" name="Text 9"/>
          <p:cNvSpPr/>
          <p:nvPr/>
        </p:nvSpPr>
        <p:spPr>
          <a:xfrm>
            <a:off x="2738914" y="6136362"/>
            <a:ext cx="4996815" cy="604361"/>
          </a:xfrm>
          <a:prstGeom prst="rect">
            <a:avLst/>
          </a:prstGeom>
          <a:noFill/>
          <a:ln/>
        </p:spPr>
        <p:txBody>
          <a:bodyPr wrap="square" rtlCol="0" anchor="t"/>
          <a:lstStyle/>
          <a:p>
            <a:pPr indent="0" marL="0">
              <a:lnSpc>
                <a:spcPts val="2380"/>
              </a:lnSpc>
              <a:buNone/>
            </a:pPr>
            <a:r>
              <a:rPr lang="en-US" sz="1587" dirty="0">
                <a:solidFill>
                  <a:srgbClr val="EBECEF"/>
                </a:solidFill>
                <a:latin typeface="Epilogue" pitchFamily="34" charset="0"/>
                <a:ea typeface="Epilogue" pitchFamily="34" charset="-122"/>
                <a:cs typeface="Epilogue" pitchFamily="34" charset="-120"/>
              </a:rPr>
              <a:t>Retentionsbodenfilter mit Aktivkohle und Ozonierung</a:t>
            </a:r>
            <a:endParaRPr lang="en-US" sz="1587" dirty="0"/>
          </a:p>
        </p:txBody>
      </p:sp>
      <p:sp>
        <p:nvSpPr>
          <p:cNvPr id="13" name="Text 10"/>
          <p:cNvSpPr/>
          <p:nvPr/>
        </p:nvSpPr>
        <p:spPr>
          <a:xfrm>
            <a:off x="2529840" y="7176373"/>
            <a:ext cx="5414963" cy="302181"/>
          </a:xfrm>
          <a:prstGeom prst="rect">
            <a:avLst/>
          </a:prstGeom>
          <a:noFill/>
          <a:ln/>
        </p:spPr>
        <p:txBody>
          <a:bodyPr wrap="none" rtlCol="0" anchor="t"/>
          <a:lstStyle/>
          <a:p>
            <a:pPr indent="0" marL="0">
              <a:lnSpc>
                <a:spcPts val="2380"/>
              </a:lnSpc>
              <a:buNone/>
            </a:pPr>
            <a:endParaRPr lang="en-US" sz="1587"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204674" y="1203365"/>
            <a:ext cx="12220932" cy="5822871"/>
          </a:xfrm>
          <a:prstGeom prst="roundRect">
            <a:avLst>
              <a:gd name="adj" fmla="val 3434"/>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8850273" y="1203365"/>
            <a:ext cx="4582835" cy="5822871"/>
          </a:xfrm>
          <a:prstGeom prst="rect">
            <a:avLst/>
          </a:prstGeom>
        </p:spPr>
      </p:pic>
      <p:pic>
        <p:nvPicPr>
          <p:cNvPr id="5" name="Image 1" descr="preencoded.png">    </p:cNvPr>
          <p:cNvPicPr>
            <a:picLocks noChangeAspect="1"/>
          </p:cNvPicPr>
          <p:nvPr/>
        </p:nvPicPr>
        <p:blipFill>
          <a:blip r:embed="rId2"/>
          <a:stretch>
            <a:fillRect/>
          </a:stretch>
        </p:blipFill>
        <p:spPr>
          <a:xfrm>
            <a:off x="9127927" y="1743551"/>
            <a:ext cx="4027408" cy="4742378"/>
          </a:xfrm>
          <a:prstGeom prst="rect">
            <a:avLst/>
          </a:prstGeom>
        </p:spPr>
      </p:pic>
      <p:pic>
        <p:nvPicPr>
          <p:cNvPr id="6" name="Image 2" descr="preencoded.png">    </p:cNvPr>
          <p:cNvPicPr>
            <a:picLocks noChangeAspect="1"/>
          </p:cNvPicPr>
          <p:nvPr/>
        </p:nvPicPr>
        <p:blipFill>
          <a:blip r:embed="rId3"/>
          <a:stretch>
            <a:fillRect/>
          </a:stretch>
        </p:blipFill>
        <p:spPr>
          <a:xfrm>
            <a:off x="2037874" y="1814393"/>
            <a:ext cx="5971580" cy="460081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204674" y="601385"/>
            <a:ext cx="12220932" cy="7026712"/>
          </a:xfrm>
          <a:prstGeom prst="roundRect">
            <a:avLst>
              <a:gd name="adj" fmla="val 2846"/>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8850273" y="601385"/>
            <a:ext cx="4582835" cy="7026712"/>
          </a:xfrm>
          <a:prstGeom prst="rect">
            <a:avLst/>
          </a:prstGeom>
        </p:spPr>
      </p:pic>
      <p:sp>
        <p:nvSpPr>
          <p:cNvPr id="5" name="Text 2"/>
          <p:cNvSpPr/>
          <p:nvPr/>
        </p:nvSpPr>
        <p:spPr>
          <a:xfrm>
            <a:off x="2037874" y="1212413"/>
            <a:ext cx="5971580" cy="3471863"/>
          </a:xfrm>
          <a:prstGeom prst="rect">
            <a:avLst/>
          </a:prstGeom>
          <a:noFill/>
          <a:ln/>
        </p:spPr>
        <p:txBody>
          <a:bodyPr wrap="square" rtlCol="0" anchor="t"/>
          <a:lstStyle/>
          <a:p>
            <a:pPr indent="0" marL="0">
              <a:lnSpc>
                <a:spcPts val="5468"/>
              </a:lnSpc>
              <a:buNone/>
            </a:pPr>
            <a:r>
              <a:rPr lang="en-US" sz="4374" dirty="0">
                <a:solidFill>
                  <a:srgbClr val="FFFFFF"/>
                </a:solidFill>
                <a:latin typeface="Fraunces" pitchFamily="34" charset="0"/>
                <a:ea typeface="Fraunces" pitchFamily="34" charset="-122"/>
                <a:cs typeface="Fraunces" pitchFamily="34" charset="-120"/>
              </a:rPr>
              <a:t>Vielen Dank für Ihre Aufmerksamkeit und Ihr Interesse an diesem wichtigen Thema!</a:t>
            </a:r>
            <a:endParaRPr lang="en-US" sz="4374" dirty="0"/>
          </a:p>
        </p:txBody>
      </p:sp>
      <p:sp>
        <p:nvSpPr>
          <p:cNvPr id="6" name="Text 3"/>
          <p:cNvSpPr/>
          <p:nvPr/>
        </p:nvSpPr>
        <p:spPr>
          <a:xfrm>
            <a:off x="2037874" y="5017532"/>
            <a:ext cx="5971580" cy="1999536"/>
          </a:xfrm>
          <a:prstGeom prst="rect">
            <a:avLst/>
          </a:prstGeom>
          <a:noFill/>
          <a:ln/>
        </p:spPr>
        <p:txBody>
          <a:bodyPr wrap="square" rtlCol="0" anchor="t"/>
          <a:lstStyle/>
          <a:p>
            <a:pPr indent="0" marL="0">
              <a:lnSpc>
                <a:spcPts val="2624"/>
              </a:lnSpc>
              <a:buNone/>
            </a:pPr>
            <a:r>
              <a:rPr lang="en-US" sz="1750" dirty="0">
                <a:solidFill>
                  <a:srgbClr val="EBECEF"/>
                </a:solidFill>
                <a:latin typeface="Epilogue" pitchFamily="34" charset="0"/>
                <a:ea typeface="Epilogue" pitchFamily="34" charset="-122"/>
                <a:cs typeface="Epilogue" pitchFamily="34" charset="-120"/>
              </a:rPr>
              <a:t>Gemeinsam können wir die Herausforderungen bei der Sanierung des Flusses Schussen angehen und Lösungen finden, um die Umwelt zu schützen. Lassen Sie uns weiter zusammenarbeiten, um eine nachhaltige Zukunft für unser Ufer und das Naturschutzgebietzu gestalten.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1204674" y="1268135"/>
            <a:ext cx="12220932" cy="5693212"/>
          </a:xfrm>
          <a:prstGeom prst="roundRect">
            <a:avLst>
              <a:gd name="adj" fmla="val 3513"/>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8850273" y="1268135"/>
            <a:ext cx="4582835" cy="5693212"/>
          </a:xfrm>
          <a:prstGeom prst="rect">
            <a:avLst/>
          </a:prstGeom>
        </p:spPr>
      </p:pic>
      <p:pic>
        <p:nvPicPr>
          <p:cNvPr id="5" name="Image 1" descr="preencoded.png">    </p:cNvPr>
          <p:cNvPicPr>
            <a:picLocks noChangeAspect="1"/>
          </p:cNvPicPr>
          <p:nvPr/>
        </p:nvPicPr>
        <p:blipFill>
          <a:blip r:embed="rId2"/>
          <a:stretch>
            <a:fillRect/>
          </a:stretch>
        </p:blipFill>
        <p:spPr>
          <a:xfrm>
            <a:off x="9127927" y="1743551"/>
            <a:ext cx="4027408" cy="4742378"/>
          </a:xfrm>
          <a:prstGeom prst="rect">
            <a:avLst/>
          </a:prstGeom>
        </p:spPr>
      </p:pic>
      <p:sp>
        <p:nvSpPr>
          <p:cNvPr id="6" name="Text 2"/>
          <p:cNvSpPr/>
          <p:nvPr/>
        </p:nvSpPr>
        <p:spPr>
          <a:xfrm>
            <a:off x="2037874" y="1879163"/>
            <a:ext cx="5057775" cy="555427"/>
          </a:xfrm>
          <a:prstGeom prst="rect">
            <a:avLst/>
          </a:prstGeom>
          <a:noFill/>
          <a:ln/>
        </p:spPr>
        <p:txBody>
          <a:bodyPr wrap="none" rtlCol="0" anchor="t"/>
          <a:lstStyle/>
          <a:p>
            <a:pPr indent="0" marL="0">
              <a:lnSpc>
                <a:spcPts val="4374"/>
              </a:lnSpc>
              <a:buNone/>
            </a:pPr>
            <a:r>
              <a:rPr lang="en-US" sz="3499" b="1" dirty="0">
                <a:solidFill>
                  <a:srgbClr val="FFFFFF"/>
                </a:solidFill>
                <a:latin typeface="Fraunces" pitchFamily="34" charset="0"/>
                <a:ea typeface="Fraunces" pitchFamily="34" charset="-122"/>
                <a:cs typeface="Fraunces" pitchFamily="34" charset="-120"/>
              </a:rPr>
              <a:t>Warum  die Schussen ?</a:t>
            </a:r>
            <a:endParaRPr lang="en-US" sz="3499" dirty="0"/>
          </a:p>
        </p:txBody>
      </p:sp>
      <p:sp>
        <p:nvSpPr>
          <p:cNvPr id="7" name="Text 3"/>
          <p:cNvSpPr/>
          <p:nvPr/>
        </p:nvSpPr>
        <p:spPr>
          <a:xfrm>
            <a:off x="2037874" y="2684502"/>
            <a:ext cx="5971580" cy="3665815"/>
          </a:xfrm>
          <a:prstGeom prst="rect">
            <a:avLst/>
          </a:prstGeom>
          <a:noFill/>
          <a:ln/>
        </p:spPr>
        <p:txBody>
          <a:bodyPr wrap="square" rtlCol="0" anchor="t"/>
          <a:lstStyle/>
          <a:p>
            <a:pPr indent="0" marL="0">
              <a:lnSpc>
                <a:spcPts val="2624"/>
              </a:lnSpc>
              <a:buNone/>
            </a:pPr>
            <a:r>
              <a:rPr lang="en-US" sz="1750" dirty="0">
                <a:solidFill>
                  <a:srgbClr val="EBECEF"/>
                </a:solidFill>
                <a:latin typeface="Epilogue" pitchFamily="34" charset="0"/>
                <a:ea typeface="Epilogue" pitchFamily="34" charset="-122"/>
                <a:cs typeface="Epilogue" pitchFamily="34" charset="-120"/>
              </a:rPr>
              <a:t>Die Schussen gehört zu den am stärksten belasteten Bodenseezuflüssen. Das 815 Quadratkilometer große Einzugsgebiet ist mit 220000 Einwohnern dicht besiedelt und stark industrialisiert. Große Teile der Landschaft werden durch Ackerbau, Viehzucht und Obstkulturen intensiv genutzt.  Der deutlich sauberere Nachbarfluss Argen dient als Vergleichsgewässer. So enthält die Argen viel weniger Chemikalien und in Vorstudien konnten dort nur halb so viele Spurenstoffe nachgewiesen werden wie in der Schussen s. </a:t>
            </a:r>
            <a:pPr indent="0" marL="0">
              <a:lnSpc>
                <a:spcPts val="2624"/>
              </a:lnSpc>
              <a:buNone/>
            </a:pPr>
            <a:r>
              <a:rPr lang="en-US" sz="1750" u="sng" dirty="0">
                <a:solidFill>
                  <a:srgbClr val="8C98CA"/>
                </a:solidFill>
                <a:latin typeface="Epilogue" pitchFamily="34" charset="0"/>
                <a:ea typeface="Epilogue" pitchFamily="34" charset="-122"/>
                <a:cs typeface="Epilogue" pitchFamily="34" charset="-120"/>
                <a:hlinkClick r:id="rId3" invalidUrl="" action="" tgtFrame="" tooltip="" history="1" highlightClick="0" endSnd="0">
                  <a:extLst>
                    <a:ext uri="{A12FA001-AC4F-418D-AE19-62706E023703}">
                      <ahyp:hlinkClr xmlns:ahyp="http://schemas.microsoft.com/office/drawing/2018/hyperlinkcolor" val="tx"/>
                    </a:ext>
                  </a:extLst>
                </a:hlinkClick>
              </a:rPr>
              <a:t>www.schussenaktiv.uni-tuebingen.de</a:t>
            </a:r>
            <a:pPr indent="0" marL="0">
              <a:lnSpc>
                <a:spcPts val="2624"/>
              </a:lnSpc>
              <a:buNone/>
            </a:pPr>
            <a:r>
              <a:rPr lang="en-US" sz="1750" dirty="0">
                <a:solidFill>
                  <a:srgbClr val="EBECEF"/>
                </a:solidFill>
                <a:latin typeface="Epilogue" pitchFamily="34" charset="0"/>
                <a:ea typeface="Epilogue" pitchFamily="34" charset="-122"/>
                <a:cs typeface="Epilogue" pitchFamily="34" charset="-120"/>
              </a:rPr>
              <a:t>.</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2277547" y="243840"/>
            <a:ext cx="10075188" cy="7830264"/>
          </a:xfrm>
          <a:prstGeom prst="roundRect">
            <a:avLst>
              <a:gd name="adj" fmla="val 2106"/>
            </a:avLst>
          </a:prstGeom>
          <a:solidFill>
            <a:srgbClr val="080E26"/>
          </a:solidFill>
          <a:ln w="7620">
            <a:solidFill>
              <a:srgbClr val="565151"/>
            </a:solidFill>
            <a:prstDash val="solid"/>
          </a:ln>
        </p:spPr>
      </p:sp>
      <p:pic>
        <p:nvPicPr>
          <p:cNvPr id="4" name="Image 0" descr="preencoded.png">    </p:cNvPr>
          <p:cNvPicPr>
            <a:picLocks noChangeAspect="1"/>
          </p:cNvPicPr>
          <p:nvPr/>
        </p:nvPicPr>
        <p:blipFill>
          <a:blip r:embed="rId1"/>
          <a:stretch>
            <a:fillRect/>
          </a:stretch>
        </p:blipFill>
        <p:spPr>
          <a:xfrm>
            <a:off x="8582144" y="243840"/>
            <a:ext cx="3778091" cy="7830264"/>
          </a:xfrm>
          <a:prstGeom prst="rect">
            <a:avLst/>
          </a:prstGeom>
        </p:spPr>
      </p:pic>
      <p:pic>
        <p:nvPicPr>
          <p:cNvPr id="5" name="Image 1" descr="preencoded.png">    </p:cNvPr>
          <p:cNvPicPr>
            <a:picLocks noChangeAspect="1"/>
          </p:cNvPicPr>
          <p:nvPr/>
        </p:nvPicPr>
        <p:blipFill>
          <a:blip r:embed="rId2"/>
          <a:stretch>
            <a:fillRect/>
          </a:stretch>
        </p:blipFill>
        <p:spPr>
          <a:xfrm>
            <a:off x="8811101" y="2204204"/>
            <a:ext cx="3320058" cy="3909417"/>
          </a:xfrm>
          <a:prstGeom prst="rect">
            <a:avLst/>
          </a:prstGeom>
        </p:spPr>
      </p:pic>
      <p:sp>
        <p:nvSpPr>
          <p:cNvPr id="6" name="Text 2"/>
          <p:cNvSpPr/>
          <p:nvPr/>
        </p:nvSpPr>
        <p:spPr>
          <a:xfrm>
            <a:off x="2964418" y="747593"/>
            <a:ext cx="4579620" cy="572333"/>
          </a:xfrm>
          <a:prstGeom prst="rect">
            <a:avLst/>
          </a:prstGeom>
          <a:noFill/>
          <a:ln/>
        </p:spPr>
        <p:txBody>
          <a:bodyPr wrap="none" rtlCol="0" anchor="t"/>
          <a:lstStyle/>
          <a:p>
            <a:pPr indent="0" marL="0">
              <a:lnSpc>
                <a:spcPts val="4508"/>
              </a:lnSpc>
              <a:buNone/>
            </a:pPr>
            <a:r>
              <a:rPr lang="en-US" sz="3606" dirty="0">
                <a:solidFill>
                  <a:srgbClr val="FFFFFF"/>
                </a:solidFill>
                <a:latin typeface="Fraunces" pitchFamily="34" charset="0"/>
                <a:ea typeface="Fraunces" pitchFamily="34" charset="-122"/>
                <a:cs typeface="Fraunces" pitchFamily="34" charset="-120"/>
              </a:rPr>
              <a:t>Topographie</a:t>
            </a:r>
            <a:endParaRPr lang="en-US" sz="3606" dirty="0"/>
          </a:p>
        </p:txBody>
      </p:sp>
      <p:sp>
        <p:nvSpPr>
          <p:cNvPr id="7" name="Text 3"/>
          <p:cNvSpPr/>
          <p:nvPr/>
        </p:nvSpPr>
        <p:spPr>
          <a:xfrm>
            <a:off x="2964418" y="1594604"/>
            <a:ext cx="4923234" cy="1923574"/>
          </a:xfrm>
          <a:prstGeom prst="rect">
            <a:avLst/>
          </a:prstGeom>
          <a:noFill/>
          <a:ln/>
        </p:spPr>
        <p:txBody>
          <a:bodyPr wrap="square" rtlCol="0" anchor="t"/>
          <a:lstStyle/>
          <a:p>
            <a:pPr indent="0" marL="0">
              <a:lnSpc>
                <a:spcPts val="2164"/>
              </a:lnSpc>
              <a:buNone/>
            </a:pPr>
            <a:r>
              <a:rPr lang="en-US" sz="1442" dirty="0">
                <a:solidFill>
                  <a:srgbClr val="EBECEF"/>
                </a:solidFill>
                <a:latin typeface="Epilogue" pitchFamily="34" charset="0"/>
                <a:ea typeface="Epilogue" pitchFamily="34" charset="-122"/>
                <a:cs typeface="Epilogue" pitchFamily="34" charset="-120"/>
              </a:rPr>
              <a:t>Sie entspringt auf ihren gut 60 km auf 577m Mehreshöhe und mündet bei uns auf 395m. Sie durchläuft immer wieder unterschiedliche Gefälle, die Besonderheit ist allerdings der für uns relevante letzte Teil des Unterlauf. Ab Meckenbeuren fällt sie auf den letzten 10 km nur noch minimal, ab Eriskirch bis zur Mündung sogar nur noch um 70 cm. </a:t>
            </a:r>
            <a:endParaRPr lang="en-US" sz="1442" dirty="0"/>
          </a:p>
        </p:txBody>
      </p:sp>
      <p:pic>
        <p:nvPicPr>
          <p:cNvPr id="8" name="Image 2" descr="preencoded.png">    </p:cNvPr>
          <p:cNvPicPr>
            <a:picLocks noChangeAspect="1"/>
          </p:cNvPicPr>
          <p:nvPr/>
        </p:nvPicPr>
        <p:blipFill>
          <a:blip r:embed="rId3"/>
          <a:stretch>
            <a:fillRect/>
          </a:stretch>
        </p:blipFill>
        <p:spPr>
          <a:xfrm>
            <a:off x="2964418" y="3724156"/>
            <a:ext cx="4923234" cy="2719864"/>
          </a:xfrm>
          <a:prstGeom prst="rect">
            <a:avLst/>
          </a:prstGeom>
        </p:spPr>
      </p:pic>
      <p:sp>
        <p:nvSpPr>
          <p:cNvPr id="9" name="Text 4"/>
          <p:cNvSpPr/>
          <p:nvPr/>
        </p:nvSpPr>
        <p:spPr>
          <a:xfrm>
            <a:off x="2964418" y="6649998"/>
            <a:ext cx="4923234" cy="439579"/>
          </a:xfrm>
          <a:prstGeom prst="rect">
            <a:avLst/>
          </a:prstGeom>
          <a:noFill/>
          <a:ln/>
        </p:spPr>
        <p:txBody>
          <a:bodyPr wrap="square" rtlCol="0" anchor="t"/>
          <a:lstStyle/>
          <a:p>
            <a:pPr indent="0" marL="0">
              <a:lnSpc>
                <a:spcPts val="1731"/>
              </a:lnSpc>
              <a:buNone/>
            </a:pPr>
            <a:r>
              <a:rPr lang="en-US" sz="1154" dirty="0">
                <a:solidFill>
                  <a:srgbClr val="EBECEF"/>
                </a:solidFill>
                <a:latin typeface="Epilogue" pitchFamily="34" charset="0"/>
                <a:ea typeface="Epilogue" pitchFamily="34" charset="-122"/>
                <a:cs typeface="Epilogue" pitchFamily="34" charset="-120"/>
              </a:rPr>
              <a:t>Quelle: LUBW "Die Schussen Bilanz der Belastung eines Bodenseezuflusses"</a:t>
            </a:r>
            <a:endParaRPr lang="en-US" sz="1154" dirty="0"/>
          </a:p>
        </p:txBody>
      </p:sp>
      <p:sp>
        <p:nvSpPr>
          <p:cNvPr id="10" name="Text 5"/>
          <p:cNvSpPr/>
          <p:nvPr/>
        </p:nvSpPr>
        <p:spPr>
          <a:xfrm>
            <a:off x="2964418" y="7295555"/>
            <a:ext cx="4923234" cy="274796"/>
          </a:xfrm>
          <a:prstGeom prst="rect">
            <a:avLst/>
          </a:prstGeom>
          <a:noFill/>
          <a:ln/>
        </p:spPr>
        <p:txBody>
          <a:bodyPr wrap="none" rtlCol="0" anchor="t"/>
          <a:lstStyle/>
          <a:p>
            <a:pPr indent="0" marL="0">
              <a:lnSpc>
                <a:spcPts val="2164"/>
              </a:lnSpc>
              <a:buNone/>
            </a:pPr>
            <a:endParaRPr lang="en-US" sz="1442"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3013115" y="243840"/>
            <a:ext cx="8604052" cy="7884795"/>
          </a:xfrm>
          <a:prstGeom prst="roundRect">
            <a:avLst>
              <a:gd name="adj" fmla="val 1786"/>
            </a:avLst>
          </a:prstGeom>
          <a:solidFill>
            <a:srgbClr val="080E26"/>
          </a:solidFill>
          <a:ln w="7620">
            <a:solidFill>
              <a:srgbClr val="565151"/>
            </a:solidFill>
            <a:prstDash val="solid"/>
          </a:ln>
        </p:spPr>
      </p:sp>
      <p:sp>
        <p:nvSpPr>
          <p:cNvPr id="4" name="Text 2"/>
          <p:cNvSpPr/>
          <p:nvPr/>
        </p:nvSpPr>
        <p:spPr>
          <a:xfrm>
            <a:off x="3599736" y="674013"/>
            <a:ext cx="5130403" cy="488871"/>
          </a:xfrm>
          <a:prstGeom prst="rect">
            <a:avLst/>
          </a:prstGeom>
          <a:noFill/>
          <a:ln/>
        </p:spPr>
        <p:txBody>
          <a:bodyPr wrap="none" rtlCol="0" anchor="t"/>
          <a:lstStyle/>
          <a:p>
            <a:pPr indent="0" marL="0">
              <a:lnSpc>
                <a:spcPts val="3849"/>
              </a:lnSpc>
              <a:buNone/>
            </a:pPr>
            <a:r>
              <a:rPr lang="en-US" sz="3079" dirty="0">
                <a:solidFill>
                  <a:srgbClr val="FFFFFF"/>
                </a:solidFill>
                <a:latin typeface="Fraunces" pitchFamily="34" charset="0"/>
                <a:ea typeface="Fraunces" pitchFamily="34" charset="-122"/>
                <a:cs typeface="Fraunces" pitchFamily="34" charset="-120"/>
              </a:rPr>
              <a:t>Die Belastung der Schussen</a:t>
            </a:r>
            <a:endParaRPr lang="en-US" sz="3079" dirty="0"/>
          </a:p>
        </p:txBody>
      </p:sp>
      <p:sp>
        <p:nvSpPr>
          <p:cNvPr id="5" name="Text 3"/>
          <p:cNvSpPr/>
          <p:nvPr/>
        </p:nvSpPr>
        <p:spPr>
          <a:xfrm>
            <a:off x="3599736" y="1397437"/>
            <a:ext cx="7430691" cy="1173361"/>
          </a:xfrm>
          <a:prstGeom prst="rect">
            <a:avLst/>
          </a:prstGeom>
          <a:noFill/>
          <a:ln/>
        </p:spPr>
        <p:txBody>
          <a:bodyPr wrap="square" rtlCol="0" anchor="t"/>
          <a:lstStyle/>
          <a:p>
            <a:pPr indent="0" marL="0">
              <a:lnSpc>
                <a:spcPts val="1848"/>
              </a:lnSpc>
              <a:buNone/>
            </a:pPr>
            <a:r>
              <a:rPr lang="en-US" sz="1232" dirty="0">
                <a:solidFill>
                  <a:srgbClr val="EBECEF"/>
                </a:solidFill>
                <a:latin typeface="Epilogue" pitchFamily="34" charset="0"/>
                <a:ea typeface="Epilogue" pitchFamily="34" charset="-122"/>
                <a:cs typeface="Epilogue" pitchFamily="34" charset="-120"/>
              </a:rPr>
              <a:t>Dieses vielfältige Ökosystem ist jedoch zunehmend von anthropogenen also menschengemachten Stoffeinträgen bedroht, was weitreichende Folgen für Mensch und Natur hat. Durch klimatischen Veränderungen mit vermehrten Starkregenereignissen nebst Trockenperioden und Niedrigwasserständen wird durch die immer dichtere Besiedelung die Belastung für die geringe Wassermenge der Schussen immer bedrohlicher. </a:t>
            </a:r>
            <a:endParaRPr lang="en-US" sz="1232" dirty="0"/>
          </a:p>
        </p:txBody>
      </p:sp>
      <p:sp>
        <p:nvSpPr>
          <p:cNvPr id="6" name="Text 4"/>
          <p:cNvSpPr/>
          <p:nvPr/>
        </p:nvSpPr>
        <p:spPr>
          <a:xfrm>
            <a:off x="3599736" y="2746772"/>
            <a:ext cx="7430691" cy="234672"/>
          </a:xfrm>
          <a:prstGeom prst="rect">
            <a:avLst/>
          </a:prstGeom>
          <a:noFill/>
          <a:ln/>
        </p:spPr>
        <p:txBody>
          <a:bodyPr wrap="none" rtlCol="0" anchor="t"/>
          <a:lstStyle/>
          <a:p>
            <a:pPr indent="0" marL="0">
              <a:lnSpc>
                <a:spcPts val="1848"/>
              </a:lnSpc>
              <a:buNone/>
            </a:pPr>
            <a:r>
              <a:rPr lang="en-US" sz="1232" dirty="0">
                <a:solidFill>
                  <a:srgbClr val="EBECEF"/>
                </a:solidFill>
                <a:latin typeface="Epilogue" pitchFamily="34" charset="0"/>
                <a:ea typeface="Epilogue" pitchFamily="34" charset="-122"/>
                <a:cs typeface="Epilogue" pitchFamily="34" charset="-120"/>
              </a:rPr>
              <a:t>zur Veranschaulichung:</a:t>
            </a:r>
            <a:endParaRPr lang="en-US" sz="1232" dirty="0"/>
          </a:p>
        </p:txBody>
      </p:sp>
      <p:sp>
        <p:nvSpPr>
          <p:cNvPr id="7" name="Text 5"/>
          <p:cNvSpPr/>
          <p:nvPr/>
        </p:nvSpPr>
        <p:spPr>
          <a:xfrm>
            <a:off x="3599736" y="3157418"/>
            <a:ext cx="7430691" cy="704017"/>
          </a:xfrm>
          <a:prstGeom prst="rect">
            <a:avLst/>
          </a:prstGeom>
          <a:noFill/>
          <a:ln/>
        </p:spPr>
        <p:txBody>
          <a:bodyPr wrap="square" rtlCol="0" anchor="t"/>
          <a:lstStyle/>
          <a:p>
            <a:pPr indent="0" marL="0">
              <a:lnSpc>
                <a:spcPts val="1848"/>
              </a:lnSpc>
              <a:buNone/>
            </a:pPr>
            <a:r>
              <a:rPr lang="en-US" sz="1232" dirty="0">
                <a:solidFill>
                  <a:srgbClr val="EBECEF"/>
                </a:solidFill>
                <a:latin typeface="Epilogue" pitchFamily="34" charset="0"/>
                <a:ea typeface="Epilogue" pitchFamily="34" charset="-122"/>
                <a:cs typeface="Epilogue" pitchFamily="34" charset="-120"/>
              </a:rPr>
              <a:t>Ein gesunder Erwachsener scheidet innerhalb von 24 Stunden etwa 1.500 ml Urin aus. Dazu kommen durchschnittlich noch 165 g Kot. Auf die Bevölkerung im Einzugsgebiet hochgerechnet ergibt das bei 220.000 Menschen 330.000 Liter Urin und 36.300 kg Kot.</a:t>
            </a:r>
            <a:endParaRPr lang="en-US" sz="1232" dirty="0"/>
          </a:p>
        </p:txBody>
      </p:sp>
      <p:sp>
        <p:nvSpPr>
          <p:cNvPr id="8" name="Text 6"/>
          <p:cNvSpPr/>
          <p:nvPr/>
        </p:nvSpPr>
        <p:spPr>
          <a:xfrm>
            <a:off x="3599736" y="4037409"/>
            <a:ext cx="7430691" cy="938689"/>
          </a:xfrm>
          <a:prstGeom prst="rect">
            <a:avLst/>
          </a:prstGeom>
          <a:noFill/>
          <a:ln/>
        </p:spPr>
        <p:txBody>
          <a:bodyPr wrap="square" rtlCol="0" anchor="t"/>
          <a:lstStyle/>
          <a:p>
            <a:pPr indent="0" marL="0">
              <a:lnSpc>
                <a:spcPts val="1848"/>
              </a:lnSpc>
              <a:buNone/>
            </a:pPr>
            <a:r>
              <a:rPr lang="en-US" sz="1232" dirty="0">
                <a:solidFill>
                  <a:srgbClr val="EBECEF"/>
                </a:solidFill>
                <a:latin typeface="Epilogue" pitchFamily="34" charset="0"/>
                <a:ea typeface="Epilogue" pitchFamily="34" charset="-122"/>
                <a:cs typeface="Epilogue" pitchFamily="34" charset="-120"/>
              </a:rPr>
              <a:t>Zusätzlich zu den  menschlichen Ausscheidungen kommen Medikamente, Kosmetika, verschiedene Chemikalien und Wachstumsbeschleuniger hinzu, die in das Wasser gelangen und die Wasserqualität negativ beeinträchtigen. Auch industrielle Abfälle und besonders die Einträge aus der Landwirtschaft fließen in unsere Schussen. </a:t>
            </a:r>
            <a:endParaRPr lang="en-US" sz="1232" dirty="0"/>
          </a:p>
        </p:txBody>
      </p:sp>
      <p:pic>
        <p:nvPicPr>
          <p:cNvPr id="9" name="Image 0" descr="preencoded.png">    </p:cNvPr>
          <p:cNvPicPr>
            <a:picLocks noChangeAspect="1"/>
          </p:cNvPicPr>
          <p:nvPr/>
        </p:nvPicPr>
        <p:blipFill>
          <a:blip r:embed="rId1"/>
          <a:stretch>
            <a:fillRect/>
          </a:stretch>
        </p:blipFill>
        <p:spPr>
          <a:xfrm>
            <a:off x="3599736" y="5152072"/>
            <a:ext cx="6005393" cy="25463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3037880" y="243840"/>
            <a:ext cx="8554641" cy="8534519"/>
          </a:xfrm>
          <a:prstGeom prst="roundRect">
            <a:avLst>
              <a:gd name="adj" fmla="val 1640"/>
            </a:avLst>
          </a:prstGeom>
          <a:solidFill>
            <a:srgbClr val="080E26"/>
          </a:solidFill>
          <a:ln w="7620">
            <a:solidFill>
              <a:srgbClr val="565151"/>
            </a:solidFill>
            <a:prstDash val="solid"/>
          </a:ln>
        </p:spPr>
      </p:sp>
      <p:sp>
        <p:nvSpPr>
          <p:cNvPr id="4" name="Text 2"/>
          <p:cNvSpPr/>
          <p:nvPr/>
        </p:nvSpPr>
        <p:spPr>
          <a:xfrm>
            <a:off x="3621167" y="671512"/>
            <a:ext cx="4010739" cy="486013"/>
          </a:xfrm>
          <a:prstGeom prst="rect">
            <a:avLst/>
          </a:prstGeom>
          <a:noFill/>
          <a:ln/>
        </p:spPr>
        <p:txBody>
          <a:bodyPr wrap="none" rtlCol="0" anchor="t"/>
          <a:lstStyle/>
          <a:p>
            <a:pPr indent="0" marL="0">
              <a:lnSpc>
                <a:spcPts val="3827"/>
              </a:lnSpc>
              <a:buNone/>
            </a:pPr>
            <a:r>
              <a:rPr lang="en-US" sz="3062" dirty="0">
                <a:solidFill>
                  <a:srgbClr val="FFFFFF"/>
                </a:solidFill>
                <a:latin typeface="Fraunces" pitchFamily="34" charset="0"/>
                <a:ea typeface="Fraunces" pitchFamily="34" charset="-122"/>
                <a:cs typeface="Fraunces" pitchFamily="34" charset="-120"/>
              </a:rPr>
              <a:t>Abwasserbehandlung</a:t>
            </a:r>
            <a:endParaRPr lang="en-US" sz="3062" dirty="0"/>
          </a:p>
        </p:txBody>
      </p:sp>
      <p:sp>
        <p:nvSpPr>
          <p:cNvPr id="5" name="Text 3"/>
          <p:cNvSpPr/>
          <p:nvPr/>
        </p:nvSpPr>
        <p:spPr>
          <a:xfrm>
            <a:off x="3621167" y="1468517"/>
            <a:ext cx="7388066" cy="2099191"/>
          </a:xfrm>
          <a:prstGeom prst="rect">
            <a:avLst/>
          </a:prstGeom>
          <a:noFill/>
          <a:ln/>
        </p:spPr>
        <p:txBody>
          <a:bodyPr wrap="square" rtlCol="0" anchor="t"/>
          <a:lstStyle/>
          <a:p>
            <a:pPr indent="0" marL="0">
              <a:lnSpc>
                <a:spcPts val="1837"/>
              </a:lnSpc>
              <a:buNone/>
            </a:pPr>
            <a:r>
              <a:rPr lang="en-US" sz="1225" dirty="0">
                <a:solidFill>
                  <a:srgbClr val="EBECEF"/>
                </a:solidFill>
                <a:latin typeface="Epilogue" pitchFamily="34" charset="0"/>
                <a:ea typeface="Epilogue" pitchFamily="34" charset="-122"/>
                <a:cs typeface="Epilogue" pitchFamily="34" charset="-120"/>
              </a:rPr>
              <a:t>Während die Abwässer aus Landwirtschaft und Krankenhäuser zunächst in mehrstufigen Prozessen vorbehandelt werden, gelangen die menschlichen Exkremente direkt in die Kommunale Kläranlage. Daher ist es von entscheidender Bedeutung, Maßnahmen zu ergreifen, um das Abwassermanagement zu verbessern und die Einträge von schädlichen Stoffen in dieses fragile Ökosystem zu reduzieren. Daran wird auch seit Jahren gearbeitet , und es sind auch viele Fortschritte gemacht worden, wie zum Beispiel mit Bodenretentionsfiltern und deren Bestückung mit Aktivkohle ( HBC Prof. Zettl). Weiterhin sollen die Regenüberlaufbecken vergrössert werden, denn bei Starkregen gelangen die Wassermassen ungereinigt in die Schussen. Auch die Ozonierung als vierte Reinigungsstufe bringt viele Verbesserungen.</a:t>
            </a:r>
            <a:endParaRPr lang="en-US" sz="1225" dirty="0"/>
          </a:p>
        </p:txBody>
      </p:sp>
      <p:pic>
        <p:nvPicPr>
          <p:cNvPr id="6" name="Image 0" descr="preencoded.png">    </p:cNvPr>
          <p:cNvPicPr>
            <a:picLocks noChangeAspect="1"/>
          </p:cNvPicPr>
          <p:nvPr/>
        </p:nvPicPr>
        <p:blipFill>
          <a:blip r:embed="rId1"/>
          <a:stretch>
            <a:fillRect/>
          </a:stretch>
        </p:blipFill>
        <p:spPr>
          <a:xfrm>
            <a:off x="3621167" y="3742611"/>
            <a:ext cx="7388066" cy="46080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3037880" y="243840"/>
            <a:ext cx="8554641" cy="9279731"/>
          </a:xfrm>
          <a:prstGeom prst="roundRect">
            <a:avLst>
              <a:gd name="adj" fmla="val 1636"/>
            </a:avLst>
          </a:prstGeom>
          <a:solidFill>
            <a:srgbClr val="080E26"/>
          </a:solidFill>
          <a:ln w="7620">
            <a:solidFill>
              <a:srgbClr val="565151"/>
            </a:solidFill>
            <a:prstDash val="solid"/>
          </a:ln>
        </p:spPr>
      </p:sp>
      <p:sp>
        <p:nvSpPr>
          <p:cNvPr id="4" name="Text 2"/>
          <p:cNvSpPr/>
          <p:nvPr/>
        </p:nvSpPr>
        <p:spPr>
          <a:xfrm>
            <a:off x="3621167" y="671512"/>
            <a:ext cx="6650831" cy="486013"/>
          </a:xfrm>
          <a:prstGeom prst="rect">
            <a:avLst/>
          </a:prstGeom>
          <a:noFill/>
          <a:ln/>
        </p:spPr>
        <p:txBody>
          <a:bodyPr wrap="none" rtlCol="0" anchor="t"/>
          <a:lstStyle/>
          <a:p>
            <a:pPr indent="0" marL="0">
              <a:lnSpc>
                <a:spcPts val="3827"/>
              </a:lnSpc>
              <a:buNone/>
            </a:pPr>
            <a:r>
              <a:rPr lang="en-US" sz="3062" dirty="0">
                <a:solidFill>
                  <a:srgbClr val="FFFFFF"/>
                </a:solidFill>
                <a:latin typeface="Fraunces" pitchFamily="34" charset="0"/>
                <a:ea typeface="Fraunces" pitchFamily="34" charset="-122"/>
                <a:cs typeface="Fraunces" pitchFamily="34" charset="-120"/>
              </a:rPr>
              <a:t>Reinigungsleistung der Kläranlagen</a:t>
            </a:r>
            <a:endParaRPr lang="en-US" sz="3062" dirty="0"/>
          </a:p>
        </p:txBody>
      </p:sp>
      <p:sp>
        <p:nvSpPr>
          <p:cNvPr id="5" name="Text 3"/>
          <p:cNvSpPr/>
          <p:nvPr/>
        </p:nvSpPr>
        <p:spPr>
          <a:xfrm>
            <a:off x="3621167" y="1468517"/>
            <a:ext cx="7388066" cy="932974"/>
          </a:xfrm>
          <a:prstGeom prst="rect">
            <a:avLst/>
          </a:prstGeom>
          <a:noFill/>
          <a:ln/>
        </p:spPr>
        <p:txBody>
          <a:bodyPr wrap="square" rtlCol="0" anchor="t"/>
          <a:lstStyle/>
          <a:p>
            <a:pPr indent="0" marL="0">
              <a:lnSpc>
                <a:spcPts val="1837"/>
              </a:lnSpc>
              <a:buNone/>
            </a:pPr>
            <a:r>
              <a:rPr lang="en-US" sz="1225" dirty="0">
                <a:solidFill>
                  <a:srgbClr val="EBECEF"/>
                </a:solidFill>
                <a:latin typeface="Epilogue" pitchFamily="34" charset="0"/>
                <a:ea typeface="Epilogue" pitchFamily="34" charset="-122"/>
                <a:cs typeface="Epilogue" pitchFamily="34" charset="-120"/>
              </a:rPr>
              <a:t>Eine kommunale Kläranlage kann in der Regel etwa 95% bis 99% der Fäkalien und festen Abfälle aus dem Abwasser entfernen. Durch verschiedene Reinigungsprozesse wie Sedimentation, biologische Behandlung und Desinfektion werden die meisten Feststoffe und organischen Rückstände aus dem Abwasser entfernt.</a:t>
            </a:r>
            <a:endParaRPr lang="en-US" sz="1225" dirty="0"/>
          </a:p>
        </p:txBody>
      </p:sp>
      <p:sp>
        <p:nvSpPr>
          <p:cNvPr id="6" name="Text 4"/>
          <p:cNvSpPr/>
          <p:nvPr/>
        </p:nvSpPr>
        <p:spPr>
          <a:xfrm>
            <a:off x="3621167" y="2576393"/>
            <a:ext cx="7388066" cy="932974"/>
          </a:xfrm>
          <a:prstGeom prst="rect">
            <a:avLst/>
          </a:prstGeom>
          <a:noFill/>
          <a:ln/>
        </p:spPr>
        <p:txBody>
          <a:bodyPr wrap="square" rtlCol="0" anchor="t"/>
          <a:lstStyle/>
          <a:p>
            <a:pPr indent="0" marL="0">
              <a:lnSpc>
                <a:spcPts val="1837"/>
              </a:lnSpc>
              <a:buNone/>
            </a:pPr>
            <a:r>
              <a:rPr lang="en-US" sz="1225" dirty="0">
                <a:solidFill>
                  <a:srgbClr val="EBECEF"/>
                </a:solidFill>
                <a:latin typeface="Epilogue" pitchFamily="34" charset="0"/>
                <a:ea typeface="Epilogue" pitchFamily="34" charset="-122"/>
                <a:cs typeface="Epilogue" pitchFamily="34" charset="-120"/>
              </a:rPr>
              <a:t>Aus dem obigen Beispiel sehen wir , dass allein durch die Bevölkerung 3.300-16.500 Liter Urin und 365-1.850 kg Kot völlig ungereinigt in unserer Schussen landen. Wir können davon ausgehen, dass auch die Landwirtschaft mit der gleichen Menge Fäkalien noch einmal zur Verunreinigung beiträgt.</a:t>
            </a:r>
            <a:endParaRPr lang="en-US" sz="1225" dirty="0"/>
          </a:p>
        </p:txBody>
      </p:sp>
      <p:sp>
        <p:nvSpPr>
          <p:cNvPr id="7" name="Text 5"/>
          <p:cNvSpPr/>
          <p:nvPr/>
        </p:nvSpPr>
        <p:spPr>
          <a:xfrm>
            <a:off x="3621167" y="3684270"/>
            <a:ext cx="7388066" cy="1166217"/>
          </a:xfrm>
          <a:prstGeom prst="rect">
            <a:avLst/>
          </a:prstGeom>
          <a:noFill/>
          <a:ln/>
        </p:spPr>
        <p:txBody>
          <a:bodyPr wrap="square" rtlCol="0" anchor="t"/>
          <a:lstStyle/>
          <a:p>
            <a:pPr indent="0" marL="0">
              <a:lnSpc>
                <a:spcPts val="1837"/>
              </a:lnSpc>
              <a:buNone/>
            </a:pPr>
            <a:r>
              <a:rPr lang="en-US" sz="1225" dirty="0">
                <a:solidFill>
                  <a:srgbClr val="EBECEF"/>
                </a:solidFill>
                <a:latin typeface="Epilogue" pitchFamily="34" charset="0"/>
                <a:ea typeface="Epilogue" pitchFamily="34" charset="-122"/>
                <a:cs typeface="Epilogue" pitchFamily="34" charset="-120"/>
              </a:rPr>
              <a:t>Wir müssen uns vor Augen führen, dass bei Niedrigwasser die kommunalen Kläranlage zwar gut funktionieren, die Konzentration  jedoch durch fehlende Verdünnung ansteigt - Bei Niedrigwasser sinkt der Abfluss auf unter 10% des Mittelwertes. Die Tabelle zeigt Einzugsgebiet und den mittleren Abfluss. Bei Starkregenereignissen hingegen werden die Abwässer quasi ungefiltert in die Schussen geleitet.</a:t>
            </a:r>
            <a:endParaRPr lang="en-US" sz="1225" dirty="0"/>
          </a:p>
        </p:txBody>
      </p:sp>
      <p:pic>
        <p:nvPicPr>
          <p:cNvPr id="8" name="Image 0" descr="preencoded.png">    </p:cNvPr>
          <p:cNvPicPr>
            <a:picLocks noChangeAspect="1"/>
          </p:cNvPicPr>
          <p:nvPr/>
        </p:nvPicPr>
        <p:blipFill>
          <a:blip r:embed="rId1"/>
          <a:stretch>
            <a:fillRect/>
          </a:stretch>
        </p:blipFill>
        <p:spPr>
          <a:xfrm>
            <a:off x="3621167" y="5025390"/>
            <a:ext cx="7388066" cy="2943106"/>
          </a:xfrm>
          <a:prstGeom prst="rect">
            <a:avLst/>
          </a:prstGeom>
        </p:spPr>
      </p:pic>
      <p:sp>
        <p:nvSpPr>
          <p:cNvPr id="9" name="Text 6"/>
          <p:cNvSpPr/>
          <p:nvPr/>
        </p:nvSpPr>
        <p:spPr>
          <a:xfrm>
            <a:off x="3621167" y="8143399"/>
            <a:ext cx="7388066" cy="233243"/>
          </a:xfrm>
          <a:prstGeom prst="rect">
            <a:avLst/>
          </a:prstGeom>
          <a:noFill/>
          <a:ln/>
        </p:spPr>
        <p:txBody>
          <a:bodyPr wrap="none" rtlCol="0" anchor="t"/>
          <a:lstStyle/>
          <a:p>
            <a:pPr indent="0" marL="0">
              <a:lnSpc>
                <a:spcPts val="1837"/>
              </a:lnSpc>
              <a:buNone/>
            </a:pPr>
            <a:r>
              <a:rPr lang="en-US" sz="1225" dirty="0">
                <a:solidFill>
                  <a:srgbClr val="EBECEF"/>
                </a:solidFill>
                <a:latin typeface="Epilogue" pitchFamily="34" charset="0"/>
                <a:ea typeface="Epilogue" pitchFamily="34" charset="-122"/>
                <a:cs typeface="Epilogue" pitchFamily="34" charset="-120"/>
              </a:rPr>
              <a:t>Quelle: iGB. Mürle et. al (2004) "Der Bodensee: Zustand-Fakten-Perspektiven"</a:t>
            </a:r>
            <a:endParaRPr lang="en-US" sz="1225" dirty="0"/>
          </a:p>
        </p:txBody>
      </p:sp>
      <p:sp>
        <p:nvSpPr>
          <p:cNvPr id="10" name="Text 7"/>
          <p:cNvSpPr/>
          <p:nvPr/>
        </p:nvSpPr>
        <p:spPr>
          <a:xfrm>
            <a:off x="3621167" y="8609886"/>
            <a:ext cx="3888462" cy="486013"/>
          </a:xfrm>
          <a:prstGeom prst="rect">
            <a:avLst/>
          </a:prstGeom>
          <a:noFill/>
          <a:ln/>
        </p:spPr>
        <p:txBody>
          <a:bodyPr wrap="none" rtlCol="0" anchor="t"/>
          <a:lstStyle/>
          <a:p>
            <a:pPr indent="0" marL="0">
              <a:lnSpc>
                <a:spcPts val="3827"/>
              </a:lnSpc>
              <a:buNone/>
            </a:pPr>
            <a:endParaRPr lang="en-US" sz="3062"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3037880" y="243840"/>
            <a:ext cx="8554641" cy="8306752"/>
          </a:xfrm>
          <a:prstGeom prst="roundRect">
            <a:avLst>
              <a:gd name="adj" fmla="val 1685"/>
            </a:avLst>
          </a:prstGeom>
          <a:solidFill>
            <a:srgbClr val="080E26"/>
          </a:solidFill>
          <a:ln w="7620">
            <a:solidFill>
              <a:srgbClr val="565151"/>
            </a:solidFill>
            <a:prstDash val="solid"/>
          </a:ln>
        </p:spPr>
      </p:sp>
      <p:sp>
        <p:nvSpPr>
          <p:cNvPr id="4" name="Text 2"/>
          <p:cNvSpPr/>
          <p:nvPr/>
        </p:nvSpPr>
        <p:spPr>
          <a:xfrm>
            <a:off x="3621167" y="671512"/>
            <a:ext cx="7042428" cy="486013"/>
          </a:xfrm>
          <a:prstGeom prst="rect">
            <a:avLst/>
          </a:prstGeom>
          <a:noFill/>
          <a:ln/>
        </p:spPr>
        <p:txBody>
          <a:bodyPr wrap="none" rtlCol="0" anchor="t"/>
          <a:lstStyle/>
          <a:p>
            <a:pPr indent="0" marL="0">
              <a:lnSpc>
                <a:spcPts val="3827"/>
              </a:lnSpc>
              <a:buNone/>
            </a:pPr>
            <a:r>
              <a:rPr lang="en-US" sz="3062" dirty="0">
                <a:solidFill>
                  <a:srgbClr val="FFFFFF"/>
                </a:solidFill>
                <a:latin typeface="Fraunces" pitchFamily="34" charset="0"/>
                <a:ea typeface="Fraunces" pitchFamily="34" charset="-122"/>
                <a:cs typeface="Fraunces" pitchFamily="34" charset="-120"/>
              </a:rPr>
              <a:t>Was kommt an im Naturschutzgebiet?</a:t>
            </a:r>
            <a:endParaRPr lang="en-US" sz="3062" dirty="0"/>
          </a:p>
        </p:txBody>
      </p:sp>
      <p:sp>
        <p:nvSpPr>
          <p:cNvPr id="5" name="Text 3"/>
          <p:cNvSpPr/>
          <p:nvPr/>
        </p:nvSpPr>
        <p:spPr>
          <a:xfrm>
            <a:off x="3621167" y="1468517"/>
            <a:ext cx="7388066" cy="699730"/>
          </a:xfrm>
          <a:prstGeom prst="rect">
            <a:avLst/>
          </a:prstGeom>
          <a:noFill/>
          <a:ln/>
        </p:spPr>
        <p:txBody>
          <a:bodyPr wrap="square" rtlCol="0" anchor="t"/>
          <a:lstStyle/>
          <a:p>
            <a:pPr indent="0" marL="0">
              <a:lnSpc>
                <a:spcPts val="1837"/>
              </a:lnSpc>
              <a:buNone/>
            </a:pPr>
            <a:r>
              <a:rPr lang="en-US" sz="1225" dirty="0">
                <a:solidFill>
                  <a:srgbClr val="EBECEF"/>
                </a:solidFill>
                <a:latin typeface="Epilogue" pitchFamily="34" charset="0"/>
                <a:ea typeface="Epilogue" pitchFamily="34" charset="-122"/>
                <a:cs typeface="Epilogue" pitchFamily="34" charset="-120"/>
              </a:rPr>
              <a:t>Ein niedrigerer Abfluss führt dazu, dass das Abwasser nicht in den See gelangt, sondern am Ufer abgelagert wird. Tatsächlich ist der Phosphorgehalt im Wasser bei Niedrigwasser  um das 50-fache des normalen Bereichs erhöht.</a:t>
            </a:r>
            <a:endParaRPr lang="en-US" sz="1225" dirty="0"/>
          </a:p>
        </p:txBody>
      </p:sp>
      <p:sp>
        <p:nvSpPr>
          <p:cNvPr id="6" name="Text 4"/>
          <p:cNvSpPr/>
          <p:nvPr/>
        </p:nvSpPr>
        <p:spPr>
          <a:xfrm>
            <a:off x="3621167" y="2343150"/>
            <a:ext cx="7388066" cy="233243"/>
          </a:xfrm>
          <a:prstGeom prst="rect">
            <a:avLst/>
          </a:prstGeom>
          <a:noFill/>
          <a:ln/>
        </p:spPr>
        <p:txBody>
          <a:bodyPr wrap="none" rtlCol="0" anchor="t"/>
          <a:lstStyle/>
          <a:p>
            <a:pPr indent="0" marL="0">
              <a:lnSpc>
                <a:spcPts val="1837"/>
              </a:lnSpc>
              <a:buNone/>
            </a:pPr>
            <a:r>
              <a:rPr lang="en-US" sz="1225" b="1" dirty="0">
                <a:solidFill>
                  <a:srgbClr val="EBECEF"/>
                </a:solidFill>
                <a:latin typeface="Epilogue" pitchFamily="34" charset="0"/>
                <a:ea typeface="Epilogue" pitchFamily="34" charset="-122"/>
                <a:cs typeface="Epilogue" pitchFamily="34" charset="-120"/>
              </a:rPr>
              <a:t>Grenzwerte</a:t>
            </a:r>
            <a:endParaRPr lang="en-US" sz="1225" dirty="0"/>
          </a:p>
        </p:txBody>
      </p:sp>
      <p:pic>
        <p:nvPicPr>
          <p:cNvPr id="7" name="Image 0" descr="preencoded.png">    </p:cNvPr>
          <p:cNvPicPr>
            <a:picLocks noChangeAspect="1"/>
          </p:cNvPicPr>
          <p:nvPr/>
        </p:nvPicPr>
        <p:blipFill>
          <a:blip r:embed="rId1"/>
          <a:stretch>
            <a:fillRect/>
          </a:stretch>
        </p:blipFill>
        <p:spPr>
          <a:xfrm>
            <a:off x="3621167" y="2751296"/>
            <a:ext cx="7388066" cy="4473773"/>
          </a:xfrm>
          <a:prstGeom prst="rect">
            <a:avLst/>
          </a:prstGeom>
        </p:spPr>
      </p:pic>
      <p:sp>
        <p:nvSpPr>
          <p:cNvPr id="8" name="Text 5"/>
          <p:cNvSpPr/>
          <p:nvPr/>
        </p:nvSpPr>
        <p:spPr>
          <a:xfrm>
            <a:off x="3854410" y="7574875"/>
            <a:ext cx="7154823" cy="373142"/>
          </a:xfrm>
          <a:prstGeom prst="rect">
            <a:avLst/>
          </a:prstGeom>
          <a:noFill/>
          <a:ln/>
        </p:spPr>
        <p:txBody>
          <a:bodyPr wrap="square" rtlCol="0" anchor="t"/>
          <a:lstStyle/>
          <a:p>
            <a:pPr indent="0" marL="0">
              <a:lnSpc>
                <a:spcPts val="1470"/>
              </a:lnSpc>
              <a:buNone/>
            </a:pPr>
            <a:r>
              <a:rPr lang="en-US" sz="980" dirty="0">
                <a:solidFill>
                  <a:srgbClr val="EBECEF"/>
                </a:solidFill>
                <a:latin typeface="Epilogue" pitchFamily="34" charset="0"/>
                <a:ea typeface="Epilogue" pitchFamily="34" charset="-122"/>
                <a:cs typeface="Epilogue" pitchFamily="34" charset="-120"/>
              </a:rPr>
              <a:t>Quelle : Bundesministerium der Justiz: "Oberflächengewässerverordnung vom 20. Juni 2016 (BGBl. I S. 1373), Änderung durch Artikel 2 Absatz 4 des Gesetzes vom 9. Dezember 2020 (BGBl. I S. 2873) "</a:t>
            </a:r>
            <a:endParaRPr lang="en-US" sz="980" dirty="0"/>
          </a:p>
        </p:txBody>
      </p:sp>
      <p:sp>
        <p:nvSpPr>
          <p:cNvPr id="9" name="Shape 6"/>
          <p:cNvSpPr/>
          <p:nvPr/>
        </p:nvSpPr>
        <p:spPr>
          <a:xfrm>
            <a:off x="3621167" y="7399973"/>
            <a:ext cx="31075" cy="722948"/>
          </a:xfrm>
          <a:prstGeom prst="rect">
            <a:avLst/>
          </a:prstGeom>
          <a:solidFill>
            <a:srgbClr val="8C98CA"/>
          </a:solid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2892028" y="243840"/>
            <a:ext cx="8846225" cy="7877532"/>
          </a:xfrm>
          <a:prstGeom prst="roundRect">
            <a:avLst>
              <a:gd name="adj" fmla="val 1838"/>
            </a:avLst>
          </a:prstGeom>
          <a:solidFill>
            <a:srgbClr val="080E26"/>
          </a:solidFill>
          <a:ln w="7620">
            <a:solidFill>
              <a:srgbClr val="565151"/>
            </a:solidFill>
            <a:prstDash val="solid"/>
          </a:ln>
        </p:spPr>
      </p:sp>
      <p:sp>
        <p:nvSpPr>
          <p:cNvPr id="4" name="Text 2"/>
          <p:cNvSpPr/>
          <p:nvPr/>
        </p:nvSpPr>
        <p:spPr>
          <a:xfrm>
            <a:off x="3495199" y="686038"/>
            <a:ext cx="4020979" cy="502563"/>
          </a:xfrm>
          <a:prstGeom prst="rect">
            <a:avLst/>
          </a:prstGeom>
          <a:noFill/>
          <a:ln/>
        </p:spPr>
        <p:txBody>
          <a:bodyPr wrap="none" rtlCol="0" anchor="t"/>
          <a:lstStyle/>
          <a:p>
            <a:pPr indent="0" marL="0">
              <a:lnSpc>
                <a:spcPts val="3958"/>
              </a:lnSpc>
              <a:buNone/>
            </a:pPr>
            <a:endParaRPr lang="en-US" sz="3166" dirty="0"/>
          </a:p>
        </p:txBody>
      </p:sp>
      <p:pic>
        <p:nvPicPr>
          <p:cNvPr id="5" name="Image 0" descr="preencoded.png">    </p:cNvPr>
          <p:cNvPicPr>
            <a:picLocks noChangeAspect="1"/>
          </p:cNvPicPr>
          <p:nvPr/>
        </p:nvPicPr>
        <p:blipFill>
          <a:blip r:embed="rId1"/>
          <a:stretch>
            <a:fillRect/>
          </a:stretch>
        </p:blipFill>
        <p:spPr>
          <a:xfrm>
            <a:off x="3495199" y="1510189"/>
            <a:ext cx="7639883" cy="5795129"/>
          </a:xfrm>
          <a:prstGeom prst="rect">
            <a:avLst/>
          </a:prstGeom>
        </p:spPr>
      </p:pic>
      <p:sp>
        <p:nvSpPr>
          <p:cNvPr id="6" name="Text 3"/>
          <p:cNvSpPr/>
          <p:nvPr/>
        </p:nvSpPr>
        <p:spPr>
          <a:xfrm>
            <a:off x="3495199" y="7486174"/>
            <a:ext cx="7639883" cy="193000"/>
          </a:xfrm>
          <a:prstGeom prst="rect">
            <a:avLst/>
          </a:prstGeom>
          <a:noFill/>
          <a:ln/>
        </p:spPr>
        <p:txBody>
          <a:bodyPr wrap="none" rtlCol="0" anchor="t"/>
          <a:lstStyle/>
          <a:p>
            <a:pPr indent="0" marL="0">
              <a:lnSpc>
                <a:spcPts val="1520"/>
              </a:lnSpc>
              <a:buNone/>
            </a:pPr>
            <a:r>
              <a:rPr lang="en-US" sz="1013" dirty="0">
                <a:solidFill>
                  <a:srgbClr val="EBECEF"/>
                </a:solidFill>
                <a:latin typeface="Epilogue" pitchFamily="34" charset="0"/>
                <a:ea typeface="Epilogue" pitchFamily="34" charset="-122"/>
                <a:cs typeface="Epilogue" pitchFamily="34" charset="-120"/>
              </a:rPr>
              <a:t>Quelle: ISF LUBW Projekt Schussen aktiv plus Prof. R. Triebskorn, Tübingen</a:t>
            </a:r>
            <a:endParaRPr lang="en-US" sz="1013"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2024-06-10T21:39:34Z</dcterms:created>
  <dcterms:modified xsi:type="dcterms:W3CDTF">2024-06-10T21:39:34Z</dcterms:modified>
</cp:coreProperties>
</file>